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19.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notesSlide+xml" PartName="/ppt/notesSlides/notesSlide1.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76"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9E1670-FF73-4463-9002-7932C00CB1F8}" type="datetimeFigureOut">
              <a:rPr lang="en-US" smtClean="0"/>
              <a:pPr/>
              <a:t>4/26/2020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9E4894-42CB-483D-BB7B-345A496EAF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39E4894-42CB-483D-BB7B-345A496EAF89}"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 Id="rId5" Type="http://schemas.openxmlformats.org/officeDocument/2006/relationships/image" Target="../media/image30.jpeg"/><Relationship Id="rId4" Type="http://schemas.openxmlformats.org/officeDocument/2006/relationships/image" Target="../media/image29.jpeg"/></Relationships>
</file>

<file path=ppt/slides/_rels/slide18.xml.rels><?xml version="1.0" encoding="UTF-8" standalone="yes"?>
<Relationships xmlns="http://schemas.openxmlformats.org/package/2006/relationships"><Relationship Id="rId3" Type="http://schemas.openxmlformats.org/officeDocument/2006/relationships/image" Target="../media/image32.jpeg"/><Relationship Id="rId7" Type="http://schemas.openxmlformats.org/officeDocument/2006/relationships/image" Target="../media/image36.jpeg"/><Relationship Id="rId2" Type="http://schemas.openxmlformats.org/officeDocument/2006/relationships/image" Target="../media/image31.jpeg"/><Relationship Id="rId1" Type="http://schemas.openxmlformats.org/officeDocument/2006/relationships/slideLayout" Target="../slideLayouts/slideLayout7.xml"/><Relationship Id="rId6" Type="http://schemas.openxmlformats.org/officeDocument/2006/relationships/image" Target="../media/image35.jpeg"/><Relationship Id="rId5" Type="http://schemas.openxmlformats.org/officeDocument/2006/relationships/image" Target="../media/image34.jpeg"/><Relationship Id="rId4" Type="http://schemas.openxmlformats.org/officeDocument/2006/relationships/image" Target="../media/image33.jpeg"/></Relationships>
</file>

<file path=ppt/slides/_rels/slide19.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Power point templates\2.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
        <p:nvSpPr>
          <p:cNvPr id="1027" name="Rectangle 3"/>
          <p:cNvSpPr>
            <a:spLocks noChangeArrowheads="1"/>
          </p:cNvSpPr>
          <p:nvPr/>
        </p:nvSpPr>
        <p:spPr bwMode="auto">
          <a:xfrm>
            <a:off x="0" y="38100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70C0"/>
                </a:solidFill>
                <a:effectLst/>
                <a:latin typeface="Georgia" pitchFamily="18" charset="0"/>
                <a:ea typeface="Times New Roman" pitchFamily="18" charset="0"/>
                <a:cs typeface="Times New Roman" pitchFamily="18" charset="0"/>
              </a:rPr>
              <a:t>RABINDRA NATH TAGORE ADVANCED RESEARCH CENTRE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Georgia"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70C0"/>
                </a:solidFill>
                <a:effectLst/>
                <a:latin typeface="Georgia" pitchFamily="18" charset="0"/>
                <a:ea typeface="Times New Roman" pitchFamily="18" charset="0"/>
                <a:cs typeface="Times New Roman" pitchFamily="18" charset="0"/>
              </a:rPr>
              <a:t>POST GRADUATE DEPARTMENT OF BENGALI</a:t>
            </a:r>
          </a:p>
          <a:p>
            <a:pPr marL="0" marR="0" lvl="0" indent="0" algn="ctr" defTabSz="914400" rtl="0" eaLnBrk="0" fontAlgn="base" latinLnBrk="0" hangingPunct="0">
              <a:lnSpc>
                <a:spcPct val="100000"/>
              </a:lnSpc>
              <a:spcBef>
                <a:spcPct val="0"/>
              </a:spcBef>
              <a:spcAft>
                <a:spcPct val="0"/>
              </a:spcAft>
              <a:buClrTx/>
              <a:buSzTx/>
              <a:buFontTx/>
              <a:buNone/>
              <a:tabLst/>
            </a:pPr>
            <a:r>
              <a:rPr lang="en-US" sz="3200" b="1" dirty="0" smtClean="0">
                <a:solidFill>
                  <a:srgbClr val="0070C0"/>
                </a:solidFill>
                <a:latin typeface="Georgia" pitchFamily="18" charset="0"/>
                <a:cs typeface="Times New Roman" pitchFamily="18" charset="0"/>
              </a:rPr>
              <a:t>LADY BRABOURNE COLLEGE</a:t>
            </a:r>
            <a:endParaRPr kumimoji="0" lang="en-US" sz="3200" b="0" i="0" u="none" strike="noStrike" cap="none" normalizeH="0" baseline="0" dirty="0" smtClean="0">
              <a:ln>
                <a:noFill/>
              </a:ln>
              <a:solidFill>
                <a:schemeClr val="tx1"/>
              </a:solidFill>
              <a:effectLst/>
              <a:latin typeface="Georgia" pitchFamily="18"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228599"/>
          <a:ext cx="8458199" cy="5888736"/>
        </p:xfrm>
        <a:graphic>
          <a:graphicData uri="http://schemas.openxmlformats.org/drawingml/2006/table">
            <a:tbl>
              <a:tblPr>
                <a:tableStyleId>{22838BEF-8BB2-4498-84A7-C5851F593DF1}</a:tableStyleId>
              </a:tblPr>
              <a:tblGrid>
                <a:gridCol w="1524000"/>
                <a:gridCol w="3200400"/>
                <a:gridCol w="3733799"/>
              </a:tblGrid>
              <a:tr h="363354">
                <a:tc rowSpan="3">
                  <a:txBody>
                    <a:bodyPr/>
                    <a:lstStyle/>
                    <a:p>
                      <a:pPr algn="ctr">
                        <a:lnSpc>
                          <a:spcPct val="115000"/>
                        </a:lnSpc>
                        <a:spcAft>
                          <a:spcPts val="0"/>
                        </a:spcAft>
                      </a:pPr>
                      <a:r>
                        <a:rPr lang="en-US" sz="4800" b="1" dirty="0">
                          <a:solidFill>
                            <a:srgbClr val="C00000"/>
                          </a:solidFill>
                        </a:rPr>
                        <a:t>7</a:t>
                      </a:r>
                      <a:endParaRPr lang="en-IN" sz="4800" b="1" dirty="0">
                        <a:solidFill>
                          <a:srgbClr val="C00000"/>
                        </a:solidFill>
                        <a:latin typeface="Calibri"/>
                        <a:ea typeface="Times New Roman"/>
                        <a:cs typeface="Times New Roman"/>
                      </a:endParaRPr>
                    </a:p>
                  </a:txBody>
                  <a:tcPr marL="51515" marR="51515" marT="0" marB="0"/>
                </a:tc>
                <a:tc>
                  <a:txBody>
                    <a:bodyPr/>
                    <a:lstStyle/>
                    <a:p>
                      <a:pPr algn="just">
                        <a:lnSpc>
                          <a:spcPct val="115000"/>
                        </a:lnSpc>
                        <a:spcAft>
                          <a:spcPts val="0"/>
                        </a:spcAft>
                      </a:pPr>
                      <a:r>
                        <a:rPr lang="en-US" sz="2400"/>
                        <a:t>Date:</a:t>
                      </a:r>
                      <a:endParaRPr lang="en-IN" sz="2400">
                        <a:latin typeface="Calibri"/>
                        <a:ea typeface="Times New Roman"/>
                        <a:cs typeface="Times New Roman"/>
                      </a:endParaRPr>
                    </a:p>
                  </a:txBody>
                  <a:tcPr marL="51515" marR="51515" marT="0" marB="0"/>
                </a:tc>
                <a:tc>
                  <a:txBody>
                    <a:bodyPr/>
                    <a:lstStyle/>
                    <a:p>
                      <a:pPr algn="just">
                        <a:lnSpc>
                          <a:spcPct val="115000"/>
                        </a:lnSpc>
                        <a:spcAft>
                          <a:spcPts val="0"/>
                        </a:spcAft>
                      </a:pPr>
                      <a:r>
                        <a:rPr lang="en-US" sz="2400"/>
                        <a:t>19.09.2016</a:t>
                      </a:r>
                      <a:endParaRPr lang="en-IN" sz="2400">
                        <a:latin typeface="Calibri"/>
                        <a:ea typeface="Times New Roman"/>
                        <a:cs typeface="Times New Roman"/>
                      </a:endParaRPr>
                    </a:p>
                  </a:txBody>
                  <a:tcPr marL="51515" marR="51515" marT="0" marB="0"/>
                </a:tc>
              </a:tr>
              <a:tr h="726708">
                <a:tc vMerge="1">
                  <a:txBody>
                    <a:bodyPr/>
                    <a:lstStyle/>
                    <a:p>
                      <a:endParaRPr lang="en-IN"/>
                    </a:p>
                  </a:txBody>
                  <a:tcPr/>
                </a:tc>
                <a:tc>
                  <a:txBody>
                    <a:bodyPr/>
                    <a:lstStyle/>
                    <a:p>
                      <a:pPr algn="just">
                        <a:lnSpc>
                          <a:spcPct val="115000"/>
                        </a:lnSpc>
                        <a:spcAft>
                          <a:spcPts val="0"/>
                        </a:spcAft>
                      </a:pPr>
                      <a:r>
                        <a:rPr lang="en-US" sz="2400"/>
                        <a:t>Programme:</a:t>
                      </a:r>
                      <a:endParaRPr lang="en-IN" sz="2400">
                        <a:latin typeface="Calibri"/>
                        <a:ea typeface="Times New Roman"/>
                        <a:cs typeface="Times New Roman"/>
                      </a:endParaRPr>
                    </a:p>
                  </a:txBody>
                  <a:tcPr marL="51515" marR="51515" marT="0" marB="0"/>
                </a:tc>
                <a:tc>
                  <a:txBody>
                    <a:bodyPr/>
                    <a:lstStyle/>
                    <a:p>
                      <a:pPr algn="just">
                        <a:lnSpc>
                          <a:spcPct val="115000"/>
                        </a:lnSpc>
                        <a:spcAft>
                          <a:spcPts val="0"/>
                        </a:spcAft>
                      </a:pPr>
                      <a:r>
                        <a:rPr lang="en-US" sz="2400" b="1" dirty="0">
                          <a:solidFill>
                            <a:srgbClr val="0070C0"/>
                          </a:solidFill>
                        </a:rPr>
                        <a:t>2nd  Sri </a:t>
                      </a:r>
                      <a:r>
                        <a:rPr lang="en-US" sz="2400" b="1" dirty="0" err="1">
                          <a:solidFill>
                            <a:srgbClr val="0070C0"/>
                          </a:solidFill>
                        </a:rPr>
                        <a:t>Jatish</a:t>
                      </a:r>
                      <a:r>
                        <a:rPr lang="en-US" sz="2400" b="1" dirty="0">
                          <a:solidFill>
                            <a:srgbClr val="0070C0"/>
                          </a:solidFill>
                        </a:rPr>
                        <a:t> Chandra </a:t>
                      </a:r>
                      <a:r>
                        <a:rPr lang="en-US" sz="2400" b="1" dirty="0" err="1">
                          <a:solidFill>
                            <a:srgbClr val="0070C0"/>
                          </a:solidFill>
                        </a:rPr>
                        <a:t>Datta</a:t>
                      </a:r>
                      <a:r>
                        <a:rPr lang="en-US" sz="2400" b="1" dirty="0">
                          <a:solidFill>
                            <a:srgbClr val="0070C0"/>
                          </a:solidFill>
                        </a:rPr>
                        <a:t>  Endowment Lecture: </a:t>
                      </a:r>
                      <a:r>
                        <a:rPr lang="en-US" sz="2400" dirty="0" err="1"/>
                        <a:t>Gramaphone</a:t>
                      </a:r>
                      <a:r>
                        <a:rPr lang="en-US" sz="2400" dirty="0"/>
                        <a:t> recorder </a:t>
                      </a:r>
                      <a:r>
                        <a:rPr lang="en-US" sz="2400" dirty="0" err="1"/>
                        <a:t>prothom</a:t>
                      </a:r>
                      <a:r>
                        <a:rPr lang="en-US" sz="2400" dirty="0"/>
                        <a:t> </a:t>
                      </a:r>
                      <a:r>
                        <a:rPr lang="en-US" sz="2400" dirty="0" err="1"/>
                        <a:t>porber</a:t>
                      </a:r>
                      <a:r>
                        <a:rPr lang="en-US" sz="2400" dirty="0"/>
                        <a:t>  </a:t>
                      </a:r>
                      <a:r>
                        <a:rPr lang="en-US" sz="2400" dirty="0" err="1"/>
                        <a:t>mahila</a:t>
                      </a:r>
                      <a:r>
                        <a:rPr lang="en-US" sz="2400" dirty="0"/>
                        <a:t> </a:t>
                      </a:r>
                      <a:r>
                        <a:rPr lang="en-US" sz="2400" dirty="0" err="1"/>
                        <a:t>shilpi</a:t>
                      </a:r>
                      <a:endParaRPr lang="en-IN" sz="2400" dirty="0">
                        <a:latin typeface="Calibri"/>
                        <a:ea typeface="Times New Roman"/>
                        <a:cs typeface="Times New Roman"/>
                      </a:endParaRPr>
                    </a:p>
                  </a:txBody>
                  <a:tcPr marL="51515" marR="51515" marT="0" marB="0"/>
                </a:tc>
              </a:tr>
              <a:tr h="2906826">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1515" marR="51515" marT="0" marB="0"/>
                </a:tc>
                <a:tc>
                  <a:txBody>
                    <a:bodyPr/>
                    <a:lstStyle/>
                    <a:p>
                      <a:pPr>
                        <a:lnSpc>
                          <a:spcPct val="115000"/>
                        </a:lnSpc>
                        <a:spcAft>
                          <a:spcPts val="0"/>
                        </a:spcAft>
                      </a:pPr>
                      <a:r>
                        <a:rPr lang="en-US" sz="2400" b="1" dirty="0">
                          <a:solidFill>
                            <a:srgbClr val="00B050"/>
                          </a:solidFill>
                        </a:rPr>
                        <a:t>Prof. </a:t>
                      </a:r>
                      <a:r>
                        <a:rPr lang="en-US" sz="2400" b="1" dirty="0" err="1">
                          <a:solidFill>
                            <a:srgbClr val="00B050"/>
                          </a:solidFill>
                        </a:rPr>
                        <a:t>Amlan</a:t>
                      </a:r>
                      <a:r>
                        <a:rPr lang="en-US" sz="2400" b="1" dirty="0">
                          <a:solidFill>
                            <a:srgbClr val="00B050"/>
                          </a:solidFill>
                        </a:rPr>
                        <a:t> </a:t>
                      </a:r>
                      <a:r>
                        <a:rPr lang="en-US" sz="2400" b="1" dirty="0" err="1">
                          <a:solidFill>
                            <a:srgbClr val="00B050"/>
                          </a:solidFill>
                        </a:rPr>
                        <a:t>Dasgupta</a:t>
                      </a:r>
                      <a:endParaRPr lang="en-IN" sz="2400" b="1" dirty="0">
                        <a:solidFill>
                          <a:srgbClr val="00B050"/>
                        </a:solidFill>
                      </a:endParaRPr>
                    </a:p>
                    <a:p>
                      <a:pPr>
                        <a:lnSpc>
                          <a:spcPct val="115000"/>
                        </a:lnSpc>
                        <a:spcAft>
                          <a:spcPts val="0"/>
                        </a:spcAft>
                      </a:pPr>
                      <a:r>
                        <a:rPr lang="en-US" sz="2400" dirty="0"/>
                        <a:t>Retired Professor</a:t>
                      </a:r>
                      <a:endParaRPr lang="en-IN" sz="2400" dirty="0"/>
                    </a:p>
                    <a:p>
                      <a:pPr>
                        <a:lnSpc>
                          <a:spcPct val="115000"/>
                        </a:lnSpc>
                        <a:spcAft>
                          <a:spcPts val="0"/>
                        </a:spcAft>
                      </a:pPr>
                      <a:r>
                        <a:rPr lang="en-US" sz="2400" dirty="0"/>
                        <a:t>Department of English</a:t>
                      </a:r>
                      <a:endParaRPr lang="en-IN" sz="2400" dirty="0"/>
                    </a:p>
                    <a:p>
                      <a:pPr>
                        <a:lnSpc>
                          <a:spcPct val="115000"/>
                        </a:lnSpc>
                        <a:spcAft>
                          <a:spcPts val="0"/>
                        </a:spcAft>
                      </a:pPr>
                      <a:r>
                        <a:rPr lang="en-US" sz="2400" dirty="0" err="1"/>
                        <a:t>Jadavpur</a:t>
                      </a:r>
                      <a:r>
                        <a:rPr lang="en-US" sz="2400" dirty="0"/>
                        <a:t> University </a:t>
                      </a:r>
                      <a:endParaRPr lang="en-IN" sz="2400" dirty="0"/>
                    </a:p>
                    <a:p>
                      <a:pPr>
                        <a:lnSpc>
                          <a:spcPct val="115000"/>
                        </a:lnSpc>
                        <a:spcAft>
                          <a:spcPts val="0"/>
                        </a:spcAft>
                      </a:pPr>
                      <a:r>
                        <a:rPr lang="en-US" sz="2400" dirty="0"/>
                        <a:t>&amp;</a:t>
                      </a:r>
                      <a:endParaRPr lang="en-IN" sz="2400" dirty="0"/>
                    </a:p>
                    <a:p>
                      <a:pPr>
                        <a:lnSpc>
                          <a:spcPct val="115000"/>
                        </a:lnSpc>
                        <a:spcAft>
                          <a:spcPts val="0"/>
                        </a:spcAft>
                      </a:pPr>
                      <a:r>
                        <a:rPr lang="en-US" sz="2400" dirty="0"/>
                        <a:t>Director </a:t>
                      </a:r>
                      <a:endParaRPr lang="en-IN" sz="2400" dirty="0"/>
                    </a:p>
                    <a:p>
                      <a:pPr>
                        <a:lnSpc>
                          <a:spcPct val="115000"/>
                        </a:lnSpc>
                        <a:spcAft>
                          <a:spcPts val="0"/>
                        </a:spcAft>
                      </a:pPr>
                      <a:r>
                        <a:rPr lang="en-US" sz="2400" dirty="0"/>
                        <a:t>School of Culture &amp; Text</a:t>
                      </a:r>
                      <a:endParaRPr lang="en-IN" sz="2400" dirty="0"/>
                    </a:p>
                    <a:p>
                      <a:pPr>
                        <a:lnSpc>
                          <a:spcPct val="115000"/>
                        </a:lnSpc>
                        <a:spcAft>
                          <a:spcPts val="0"/>
                        </a:spcAft>
                      </a:pPr>
                      <a:r>
                        <a:rPr lang="en-US" sz="2400" dirty="0" err="1"/>
                        <a:t>Jadavpur</a:t>
                      </a:r>
                      <a:r>
                        <a:rPr lang="en-US" sz="2400" dirty="0"/>
                        <a:t> University </a:t>
                      </a:r>
                      <a:endParaRPr lang="en-IN" sz="2400" dirty="0">
                        <a:latin typeface="Calibri"/>
                        <a:ea typeface="Times New Roman"/>
                        <a:cs typeface="Times New Roman"/>
                      </a:endParaRPr>
                    </a:p>
                  </a:txBody>
                  <a:tcPr marL="51515" marR="51515"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228601"/>
          <a:ext cx="8534400" cy="2239244"/>
        </p:xfrm>
        <a:graphic>
          <a:graphicData uri="http://schemas.openxmlformats.org/drawingml/2006/table">
            <a:tbl>
              <a:tblPr>
                <a:tableStyleId>{0505E3EF-67EA-436B-97B2-0124C06EBD24}</a:tableStyleId>
              </a:tblPr>
              <a:tblGrid>
                <a:gridCol w="838200"/>
                <a:gridCol w="2057400"/>
                <a:gridCol w="5638800"/>
              </a:tblGrid>
              <a:tr h="315305">
                <a:tc rowSpan="3">
                  <a:txBody>
                    <a:bodyPr/>
                    <a:lstStyle/>
                    <a:p>
                      <a:pPr algn="ctr">
                        <a:lnSpc>
                          <a:spcPct val="115000"/>
                        </a:lnSpc>
                        <a:spcAft>
                          <a:spcPts val="0"/>
                        </a:spcAft>
                      </a:pPr>
                      <a:r>
                        <a:rPr lang="en-US" sz="4800" b="1" dirty="0">
                          <a:solidFill>
                            <a:srgbClr val="C00000"/>
                          </a:solidFill>
                        </a:rPr>
                        <a:t>8</a:t>
                      </a:r>
                      <a:endParaRPr lang="en-IN" sz="4800" b="1" dirty="0">
                        <a:solidFill>
                          <a:srgbClr val="C00000"/>
                        </a:solidFill>
                        <a:latin typeface="Calibri"/>
                        <a:ea typeface="Times New Roman"/>
                        <a:cs typeface="Times New Roman"/>
                      </a:endParaRPr>
                    </a:p>
                  </a:txBody>
                  <a:tcPr marL="53396" marR="53396" marT="0" marB="0"/>
                </a:tc>
                <a:tc>
                  <a:txBody>
                    <a:bodyPr/>
                    <a:lstStyle/>
                    <a:p>
                      <a:pPr algn="just">
                        <a:lnSpc>
                          <a:spcPct val="115000"/>
                        </a:lnSpc>
                        <a:spcAft>
                          <a:spcPts val="0"/>
                        </a:spcAft>
                      </a:pPr>
                      <a:r>
                        <a:rPr lang="en-US" sz="2000" dirty="0"/>
                        <a:t>Date:</a:t>
                      </a:r>
                      <a:endParaRPr lang="en-IN" sz="2000" dirty="0">
                        <a:latin typeface="Calibri"/>
                        <a:ea typeface="Times New Roman"/>
                        <a:cs typeface="Times New Roman"/>
                      </a:endParaRPr>
                    </a:p>
                  </a:txBody>
                  <a:tcPr marL="53396" marR="53396" marT="0" marB="0"/>
                </a:tc>
                <a:tc>
                  <a:txBody>
                    <a:bodyPr/>
                    <a:lstStyle/>
                    <a:p>
                      <a:pPr algn="just">
                        <a:lnSpc>
                          <a:spcPct val="115000"/>
                        </a:lnSpc>
                        <a:spcAft>
                          <a:spcPts val="0"/>
                        </a:spcAft>
                      </a:pPr>
                      <a:r>
                        <a:rPr lang="en-US" sz="2000"/>
                        <a:t>6.04.2017</a:t>
                      </a:r>
                      <a:endParaRPr lang="en-IN" sz="2000">
                        <a:latin typeface="Calibri"/>
                        <a:ea typeface="Times New Roman"/>
                        <a:cs typeface="Times New Roman"/>
                      </a:endParaRPr>
                    </a:p>
                  </a:txBody>
                  <a:tcPr marL="53396" marR="53396" marT="0" marB="0"/>
                </a:tc>
              </a:tr>
              <a:tr h="630610">
                <a:tc vMerge="1">
                  <a:txBody>
                    <a:bodyPr/>
                    <a:lstStyle/>
                    <a:p>
                      <a:endParaRPr lang="en-IN"/>
                    </a:p>
                  </a:txBody>
                  <a:tcPr/>
                </a:tc>
                <a:tc>
                  <a:txBody>
                    <a:bodyPr/>
                    <a:lstStyle/>
                    <a:p>
                      <a:pPr algn="just">
                        <a:lnSpc>
                          <a:spcPct val="115000"/>
                        </a:lnSpc>
                        <a:spcAft>
                          <a:spcPts val="0"/>
                        </a:spcAft>
                      </a:pPr>
                      <a:r>
                        <a:rPr lang="en-US" sz="2000" dirty="0" err="1"/>
                        <a:t>Programme</a:t>
                      </a:r>
                      <a:r>
                        <a:rPr lang="en-US" sz="2000" dirty="0"/>
                        <a:t>:</a:t>
                      </a:r>
                      <a:endParaRPr lang="en-IN" sz="2000" dirty="0">
                        <a:latin typeface="Calibri"/>
                        <a:ea typeface="Times New Roman"/>
                        <a:cs typeface="Times New Roman"/>
                      </a:endParaRPr>
                    </a:p>
                  </a:txBody>
                  <a:tcPr marL="53396" marR="53396" marT="0" marB="0"/>
                </a:tc>
                <a:tc>
                  <a:txBody>
                    <a:bodyPr/>
                    <a:lstStyle/>
                    <a:p>
                      <a:pPr algn="just">
                        <a:lnSpc>
                          <a:spcPct val="115000"/>
                        </a:lnSpc>
                        <a:spcAft>
                          <a:spcPts val="0"/>
                        </a:spcAft>
                      </a:pPr>
                      <a:r>
                        <a:rPr lang="en-US" sz="2000" b="1" dirty="0">
                          <a:solidFill>
                            <a:srgbClr val="0070C0"/>
                          </a:solidFill>
                        </a:rPr>
                        <a:t>Lecture series-4: </a:t>
                      </a:r>
                      <a:r>
                        <a:rPr lang="en-US" sz="2000" dirty="0"/>
                        <a:t>South- East Asian Studies in Canary Island  </a:t>
                      </a:r>
                      <a:endParaRPr lang="en-IN" sz="2000" dirty="0">
                        <a:latin typeface="Calibri"/>
                        <a:ea typeface="Times New Roman"/>
                        <a:cs typeface="Times New Roman"/>
                      </a:endParaRPr>
                    </a:p>
                  </a:txBody>
                  <a:tcPr marL="53396" marR="53396" marT="0" marB="0"/>
                </a:tc>
              </a:tr>
              <a:tr h="1187684">
                <a:tc vMerge="1">
                  <a:txBody>
                    <a:bodyPr/>
                    <a:lstStyle/>
                    <a:p>
                      <a:endParaRPr lang="en-IN"/>
                    </a:p>
                  </a:txBody>
                  <a:tcPr/>
                </a:tc>
                <a:tc>
                  <a:txBody>
                    <a:bodyPr/>
                    <a:lstStyle/>
                    <a:p>
                      <a:pPr algn="just">
                        <a:lnSpc>
                          <a:spcPct val="115000"/>
                        </a:lnSpc>
                        <a:spcAft>
                          <a:spcPts val="0"/>
                        </a:spcAft>
                      </a:pPr>
                      <a:r>
                        <a:rPr lang="en-US" sz="2000" dirty="0"/>
                        <a:t>Resource Person:</a:t>
                      </a:r>
                      <a:endParaRPr lang="en-IN" sz="2000" dirty="0">
                        <a:latin typeface="Calibri"/>
                        <a:ea typeface="Times New Roman"/>
                        <a:cs typeface="Times New Roman"/>
                      </a:endParaRPr>
                    </a:p>
                  </a:txBody>
                  <a:tcPr marL="53396" marR="53396" marT="0" marB="0"/>
                </a:tc>
                <a:tc>
                  <a:txBody>
                    <a:bodyPr/>
                    <a:lstStyle/>
                    <a:p>
                      <a:pPr algn="just">
                        <a:lnSpc>
                          <a:spcPct val="115000"/>
                        </a:lnSpc>
                        <a:spcAft>
                          <a:spcPts val="0"/>
                        </a:spcAft>
                      </a:pPr>
                      <a:r>
                        <a:rPr lang="en-US" sz="2000" b="1" dirty="0">
                          <a:solidFill>
                            <a:srgbClr val="00B050"/>
                          </a:solidFill>
                        </a:rPr>
                        <a:t>Prof. Juan J. Cruz</a:t>
                      </a:r>
                      <a:endParaRPr lang="en-IN" sz="2000" b="1" dirty="0">
                        <a:solidFill>
                          <a:srgbClr val="00B050"/>
                        </a:solidFill>
                      </a:endParaRPr>
                    </a:p>
                    <a:p>
                      <a:pPr algn="just">
                        <a:lnSpc>
                          <a:spcPct val="115000"/>
                        </a:lnSpc>
                        <a:spcAft>
                          <a:spcPts val="0"/>
                        </a:spcAft>
                      </a:pPr>
                      <a:r>
                        <a:rPr lang="en-US" sz="2000" dirty="0"/>
                        <a:t>Professor of English Culture &amp; </a:t>
                      </a:r>
                      <a:r>
                        <a:rPr lang="en-US" sz="2000" dirty="0" smtClean="0"/>
                        <a:t>Civilization, University </a:t>
                      </a:r>
                      <a:r>
                        <a:rPr lang="en-US" sz="2000" dirty="0"/>
                        <a:t>of La </a:t>
                      </a:r>
                      <a:r>
                        <a:rPr lang="en-US" sz="2000" dirty="0" smtClean="0"/>
                        <a:t>Laguna, Canary </a:t>
                      </a:r>
                      <a:r>
                        <a:rPr lang="en-US" sz="2000" dirty="0"/>
                        <a:t>Island </a:t>
                      </a:r>
                      <a:r>
                        <a:rPr lang="en-US" sz="2000" dirty="0" smtClean="0"/>
                        <a:t>, Spain</a:t>
                      </a:r>
                      <a:endParaRPr lang="en-IN" sz="2000" dirty="0">
                        <a:latin typeface="Calibri"/>
                        <a:ea typeface="Times New Roman"/>
                        <a:cs typeface="Times New Roman"/>
                      </a:endParaRPr>
                    </a:p>
                  </a:txBody>
                  <a:tcPr marL="53396" marR="53396" marT="0" marB="0"/>
                </a:tc>
              </a:tr>
            </a:tbl>
          </a:graphicData>
        </a:graphic>
      </p:graphicFrame>
      <p:pic>
        <p:nvPicPr>
          <p:cNvPr id="3" name="Picture 2" descr="C:\Users\user\Downloads\DSC03136.JPG"/>
          <p:cNvPicPr/>
          <p:nvPr/>
        </p:nvPicPr>
        <p:blipFill>
          <a:blip r:embed="rId2" cstate="print">
            <a:lum bright="10000"/>
          </a:blip>
          <a:srcRect/>
          <a:stretch>
            <a:fillRect/>
          </a:stretch>
        </p:blipFill>
        <p:spPr bwMode="auto">
          <a:xfrm>
            <a:off x="228600" y="2514600"/>
            <a:ext cx="3048000" cy="2590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DSC03150.JPG"/>
          <p:cNvPicPr/>
          <p:nvPr/>
        </p:nvPicPr>
        <p:blipFill>
          <a:blip r:embed="rId3" cstate="print">
            <a:lum bright="10000"/>
          </a:blip>
          <a:srcRect/>
          <a:stretch>
            <a:fillRect/>
          </a:stretch>
        </p:blipFill>
        <p:spPr bwMode="auto">
          <a:xfrm>
            <a:off x="2971800" y="4038600"/>
            <a:ext cx="2617679" cy="261167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20170406_114827.jpg"/>
          <p:cNvPicPr/>
          <p:nvPr/>
        </p:nvPicPr>
        <p:blipFill>
          <a:blip r:embed="rId4" cstate="print">
            <a:lum bright="10000"/>
          </a:blip>
          <a:srcRect/>
          <a:stretch>
            <a:fillRect/>
          </a:stretch>
        </p:blipFill>
        <p:spPr bwMode="auto">
          <a:xfrm>
            <a:off x="5715000" y="2743200"/>
            <a:ext cx="3276600" cy="22455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a:xfrm>
            <a:off x="228600" y="5638800"/>
            <a:ext cx="2590800" cy="1200329"/>
          </a:xfrm>
          <a:prstGeom prst="rect">
            <a:avLst/>
          </a:prstGeom>
          <a:noFill/>
        </p:spPr>
        <p:txBody>
          <a:bodyPr wrap="square" rtlCol="0">
            <a:spAutoFit/>
          </a:bodyPr>
          <a:lstStyle/>
          <a:p>
            <a:pPr algn="just"/>
            <a:r>
              <a:rPr lang="en-US" b="1" dirty="0" smtClean="0">
                <a:solidFill>
                  <a:srgbClr val="0070C0"/>
                </a:solidFill>
              </a:rPr>
              <a:t>Prof. Juan J. Cruz delivering his lecture on 6.4.2017</a:t>
            </a:r>
            <a:endParaRPr lang="en-IN" b="1" dirty="0" smtClean="0">
              <a:solidFill>
                <a:srgbClr val="0070C0"/>
              </a:solidFill>
            </a:endParaRPr>
          </a:p>
          <a:p>
            <a:endParaRPr lang="en-IN" dirty="0"/>
          </a:p>
        </p:txBody>
      </p:sp>
      <p:sp>
        <p:nvSpPr>
          <p:cNvPr id="8" name="TextBox 7"/>
          <p:cNvSpPr txBox="1"/>
          <p:nvPr/>
        </p:nvSpPr>
        <p:spPr>
          <a:xfrm>
            <a:off x="5867400" y="5257800"/>
            <a:ext cx="3048000" cy="729430"/>
          </a:xfrm>
          <a:prstGeom prst="rect">
            <a:avLst/>
          </a:prstGeom>
          <a:noFill/>
        </p:spPr>
        <p:txBody>
          <a:bodyPr wrap="square" rtlCol="0">
            <a:spAutoFit/>
          </a:bodyPr>
          <a:lstStyle/>
          <a:p>
            <a:pPr algn="just">
              <a:lnSpc>
                <a:spcPct val="115000"/>
              </a:lnSpc>
              <a:spcAft>
                <a:spcPts val="0"/>
              </a:spcAft>
            </a:pPr>
            <a:r>
              <a:rPr lang="en-US" b="1" dirty="0" smtClean="0">
                <a:solidFill>
                  <a:srgbClr val="002060"/>
                </a:solidFill>
              </a:rPr>
              <a:t>Prof. Juan J. Cruz with the Principal Prof. </a:t>
            </a:r>
            <a:r>
              <a:rPr lang="en-US" b="1" dirty="0" err="1" smtClean="0">
                <a:solidFill>
                  <a:srgbClr val="002060"/>
                </a:solidFill>
              </a:rPr>
              <a:t>Siuli</a:t>
            </a:r>
            <a:r>
              <a:rPr lang="en-US" b="1" dirty="0" smtClean="0">
                <a:solidFill>
                  <a:srgbClr val="002060"/>
                </a:solidFill>
              </a:rPr>
              <a:t> </a:t>
            </a:r>
            <a:r>
              <a:rPr lang="en-US" b="1" dirty="0" err="1" smtClean="0">
                <a:solidFill>
                  <a:srgbClr val="002060"/>
                </a:solidFill>
              </a:rPr>
              <a:t>Sarkar</a:t>
            </a:r>
            <a:endParaRPr lang="en-IN" b="1"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304799"/>
          <a:ext cx="8382000" cy="2523744"/>
        </p:xfrm>
        <a:graphic>
          <a:graphicData uri="http://schemas.openxmlformats.org/drawingml/2006/table">
            <a:tbl>
              <a:tblPr>
                <a:tableStyleId>{16D9F66E-5EB9-4882-86FB-DCBF35E3C3E4}</a:tableStyleId>
              </a:tblPr>
              <a:tblGrid>
                <a:gridCol w="853722"/>
                <a:gridCol w="2422878"/>
                <a:gridCol w="5105400"/>
              </a:tblGrid>
              <a:tr h="346289">
                <a:tc rowSpan="3">
                  <a:txBody>
                    <a:bodyPr/>
                    <a:lstStyle/>
                    <a:p>
                      <a:pPr algn="ctr">
                        <a:lnSpc>
                          <a:spcPct val="115000"/>
                        </a:lnSpc>
                        <a:spcAft>
                          <a:spcPts val="0"/>
                        </a:spcAft>
                      </a:pPr>
                      <a:r>
                        <a:rPr lang="en-US" sz="4800" b="1" dirty="0">
                          <a:solidFill>
                            <a:srgbClr val="C00000"/>
                          </a:solidFill>
                        </a:rPr>
                        <a:t>9</a:t>
                      </a:r>
                      <a:endParaRPr lang="en-IN" sz="4800" b="1" dirty="0">
                        <a:solidFill>
                          <a:srgbClr val="C00000"/>
                        </a:solidFill>
                        <a:latin typeface="Calibri"/>
                        <a:ea typeface="Times New Roman"/>
                        <a:cs typeface="Times New Roman"/>
                      </a:endParaRPr>
                    </a:p>
                  </a:txBody>
                  <a:tcPr marL="51881" marR="51881" marT="0" marB="0"/>
                </a:tc>
                <a:tc>
                  <a:txBody>
                    <a:bodyPr/>
                    <a:lstStyle/>
                    <a:p>
                      <a:pPr algn="just">
                        <a:lnSpc>
                          <a:spcPct val="115000"/>
                        </a:lnSpc>
                        <a:spcAft>
                          <a:spcPts val="0"/>
                        </a:spcAft>
                      </a:pPr>
                      <a:r>
                        <a:rPr lang="en-US" sz="2400"/>
                        <a:t>Date:</a:t>
                      </a:r>
                      <a:endParaRPr lang="en-IN" sz="2400">
                        <a:latin typeface="Calibri"/>
                        <a:ea typeface="Times New Roman"/>
                        <a:cs typeface="Times New Roman"/>
                      </a:endParaRPr>
                    </a:p>
                  </a:txBody>
                  <a:tcPr marL="51881" marR="51881" marT="0" marB="0"/>
                </a:tc>
                <a:tc>
                  <a:txBody>
                    <a:bodyPr/>
                    <a:lstStyle/>
                    <a:p>
                      <a:pPr algn="just">
                        <a:lnSpc>
                          <a:spcPct val="115000"/>
                        </a:lnSpc>
                        <a:spcAft>
                          <a:spcPts val="0"/>
                        </a:spcAft>
                      </a:pPr>
                      <a:r>
                        <a:rPr lang="en-US" sz="2400"/>
                        <a:t>21.08.2017</a:t>
                      </a:r>
                      <a:endParaRPr lang="en-IN" sz="2400">
                        <a:latin typeface="Calibri"/>
                        <a:ea typeface="Times New Roman"/>
                        <a:cs typeface="Times New Roman"/>
                      </a:endParaRPr>
                    </a:p>
                  </a:txBody>
                  <a:tcPr marL="51881" marR="51881" marT="0" marB="0"/>
                </a:tc>
              </a:tr>
              <a:tr h="692579">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1881" marR="51881" marT="0" marB="0"/>
                </a:tc>
                <a:tc>
                  <a:txBody>
                    <a:bodyPr/>
                    <a:lstStyle/>
                    <a:p>
                      <a:pPr algn="just">
                        <a:lnSpc>
                          <a:spcPct val="115000"/>
                        </a:lnSpc>
                        <a:spcAft>
                          <a:spcPts val="0"/>
                        </a:spcAft>
                      </a:pPr>
                      <a:r>
                        <a:rPr lang="en-US" sz="2400" b="1" dirty="0">
                          <a:solidFill>
                            <a:srgbClr val="0070C0"/>
                          </a:solidFill>
                        </a:rPr>
                        <a:t>3</a:t>
                      </a:r>
                      <a:r>
                        <a:rPr lang="en-US" sz="2400" b="1" baseline="30000" dirty="0">
                          <a:solidFill>
                            <a:srgbClr val="0070C0"/>
                          </a:solidFill>
                        </a:rPr>
                        <a:t>rd</a:t>
                      </a:r>
                      <a:r>
                        <a:rPr lang="en-US" sz="2400" b="1" dirty="0">
                          <a:solidFill>
                            <a:srgbClr val="0070C0"/>
                          </a:solidFill>
                        </a:rPr>
                        <a:t>  Sri </a:t>
                      </a:r>
                      <a:r>
                        <a:rPr lang="en-US" sz="2400" b="1" dirty="0" err="1">
                          <a:solidFill>
                            <a:srgbClr val="0070C0"/>
                          </a:solidFill>
                        </a:rPr>
                        <a:t>Jatish</a:t>
                      </a:r>
                      <a:r>
                        <a:rPr lang="en-US" sz="2400" b="1" dirty="0">
                          <a:solidFill>
                            <a:srgbClr val="0070C0"/>
                          </a:solidFill>
                        </a:rPr>
                        <a:t> Chandra </a:t>
                      </a:r>
                      <a:r>
                        <a:rPr lang="en-US" sz="2400" b="1" dirty="0" err="1">
                          <a:solidFill>
                            <a:srgbClr val="0070C0"/>
                          </a:solidFill>
                        </a:rPr>
                        <a:t>Datta</a:t>
                      </a:r>
                      <a:r>
                        <a:rPr lang="en-US" sz="2400" b="1" dirty="0">
                          <a:solidFill>
                            <a:srgbClr val="0070C0"/>
                          </a:solidFill>
                        </a:rPr>
                        <a:t>  Endowment Lecture  </a:t>
                      </a:r>
                      <a:r>
                        <a:rPr lang="en-US" sz="2400" dirty="0"/>
                        <a:t>on Depression</a:t>
                      </a:r>
                      <a:endParaRPr lang="en-IN" sz="2400" dirty="0">
                        <a:latin typeface="Calibri"/>
                        <a:ea typeface="Times New Roman"/>
                        <a:cs typeface="Times New Roman"/>
                      </a:endParaRPr>
                    </a:p>
                  </a:txBody>
                  <a:tcPr marL="51881" marR="51881" marT="0" marB="0"/>
                </a:tc>
              </a:tr>
              <a:tr h="1018533">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1881" marR="51881" marT="0" marB="0"/>
                </a:tc>
                <a:tc>
                  <a:txBody>
                    <a:bodyPr/>
                    <a:lstStyle/>
                    <a:p>
                      <a:pPr algn="just">
                        <a:lnSpc>
                          <a:spcPct val="115000"/>
                        </a:lnSpc>
                        <a:spcAft>
                          <a:spcPts val="0"/>
                        </a:spcAft>
                      </a:pPr>
                      <a:r>
                        <a:rPr lang="en-US" sz="2400" b="1" dirty="0">
                          <a:solidFill>
                            <a:srgbClr val="00B050"/>
                          </a:solidFill>
                        </a:rPr>
                        <a:t>Professor </a:t>
                      </a:r>
                      <a:r>
                        <a:rPr lang="en-US" sz="2400" b="1" dirty="0" err="1">
                          <a:solidFill>
                            <a:srgbClr val="00B050"/>
                          </a:solidFill>
                        </a:rPr>
                        <a:t>Pushpa</a:t>
                      </a:r>
                      <a:r>
                        <a:rPr lang="en-US" sz="2400" b="1" dirty="0">
                          <a:solidFill>
                            <a:srgbClr val="00B050"/>
                          </a:solidFill>
                        </a:rPr>
                        <a:t> </a:t>
                      </a:r>
                      <a:r>
                        <a:rPr lang="en-US" sz="2400" b="1" dirty="0" err="1">
                          <a:solidFill>
                            <a:srgbClr val="00B050"/>
                          </a:solidFill>
                        </a:rPr>
                        <a:t>Mishra</a:t>
                      </a:r>
                      <a:endParaRPr lang="en-IN" sz="2400" b="1" dirty="0">
                        <a:solidFill>
                          <a:srgbClr val="00B050"/>
                        </a:solidFill>
                      </a:endParaRPr>
                    </a:p>
                    <a:p>
                      <a:pPr algn="just">
                        <a:lnSpc>
                          <a:spcPct val="115000"/>
                        </a:lnSpc>
                        <a:spcAft>
                          <a:spcPts val="0"/>
                        </a:spcAft>
                      </a:pPr>
                      <a:r>
                        <a:rPr lang="en-US" sz="2400" dirty="0" smtClean="0"/>
                        <a:t>President, West </a:t>
                      </a:r>
                      <a:r>
                        <a:rPr lang="en-US" sz="2400" dirty="0"/>
                        <a:t>Bengal Psycho Analytical Society</a:t>
                      </a:r>
                      <a:endParaRPr lang="en-IN" sz="2400" dirty="0">
                        <a:latin typeface="Calibri"/>
                        <a:ea typeface="Times New Roman"/>
                        <a:cs typeface="Times New Roman"/>
                      </a:endParaRPr>
                    </a:p>
                  </a:txBody>
                  <a:tcPr marL="51881" marR="51881" marT="0" marB="0"/>
                </a:tc>
              </a:tr>
            </a:tbl>
          </a:graphicData>
        </a:graphic>
      </p:graphicFrame>
      <p:graphicFrame>
        <p:nvGraphicFramePr>
          <p:cNvPr id="3" name="Table 2"/>
          <p:cNvGraphicFramePr>
            <a:graphicFrameLocks noGrp="1"/>
          </p:cNvGraphicFramePr>
          <p:nvPr/>
        </p:nvGraphicFramePr>
        <p:xfrm>
          <a:off x="304800" y="3276599"/>
          <a:ext cx="8305801" cy="2523744"/>
        </p:xfrm>
        <a:graphic>
          <a:graphicData uri="http://schemas.openxmlformats.org/drawingml/2006/table">
            <a:tbl>
              <a:tblPr>
                <a:tableStyleId>{0505E3EF-67EA-436B-97B2-0124C06EBD24}</a:tableStyleId>
              </a:tblPr>
              <a:tblGrid>
                <a:gridCol w="838200"/>
                <a:gridCol w="2438400"/>
                <a:gridCol w="5029201"/>
              </a:tblGrid>
              <a:tr h="109347">
                <a:tc rowSpan="3">
                  <a:txBody>
                    <a:bodyPr/>
                    <a:lstStyle/>
                    <a:p>
                      <a:pPr algn="just">
                        <a:lnSpc>
                          <a:spcPct val="115000"/>
                        </a:lnSpc>
                        <a:spcAft>
                          <a:spcPts val="0"/>
                        </a:spcAft>
                      </a:pPr>
                      <a:r>
                        <a:rPr lang="en-US" sz="4800" b="1" dirty="0">
                          <a:solidFill>
                            <a:srgbClr val="C00000"/>
                          </a:solidFill>
                        </a:rPr>
                        <a:t>10</a:t>
                      </a:r>
                      <a:endParaRPr lang="en-IN" sz="4800" b="1" dirty="0">
                        <a:solidFill>
                          <a:srgbClr val="C00000"/>
                        </a:solidFill>
                        <a:latin typeface="Calibri"/>
                        <a:ea typeface="Times New Roman"/>
                        <a:cs typeface="Times New Roman"/>
                      </a:endParaRPr>
                    </a:p>
                  </a:txBody>
                  <a:tcPr marL="55002" marR="55002" marT="0" marB="0"/>
                </a:tc>
                <a:tc>
                  <a:txBody>
                    <a:bodyPr/>
                    <a:lstStyle/>
                    <a:p>
                      <a:pPr algn="just">
                        <a:lnSpc>
                          <a:spcPct val="115000"/>
                        </a:lnSpc>
                        <a:spcAft>
                          <a:spcPts val="0"/>
                        </a:spcAft>
                      </a:pPr>
                      <a:r>
                        <a:rPr lang="en-US" sz="2400"/>
                        <a:t>Date:</a:t>
                      </a:r>
                      <a:endParaRPr lang="en-IN" sz="2400">
                        <a:latin typeface="Calibri"/>
                        <a:ea typeface="Times New Roman"/>
                        <a:cs typeface="Times New Roman"/>
                      </a:endParaRPr>
                    </a:p>
                  </a:txBody>
                  <a:tcPr marL="55002" marR="55002" marT="0" marB="0"/>
                </a:tc>
                <a:tc>
                  <a:txBody>
                    <a:bodyPr/>
                    <a:lstStyle/>
                    <a:p>
                      <a:pPr algn="just">
                        <a:lnSpc>
                          <a:spcPct val="115000"/>
                        </a:lnSpc>
                        <a:spcAft>
                          <a:spcPts val="0"/>
                        </a:spcAft>
                      </a:pPr>
                      <a:r>
                        <a:rPr lang="en-US" sz="2400"/>
                        <a:t>24.09.2018</a:t>
                      </a:r>
                      <a:endParaRPr lang="en-IN" sz="2400">
                        <a:latin typeface="Calibri"/>
                        <a:ea typeface="Times New Roman"/>
                        <a:cs typeface="Times New Roman"/>
                      </a:endParaRPr>
                    </a:p>
                  </a:txBody>
                  <a:tcPr marL="55002" marR="55002" marT="0" marB="0"/>
                </a:tc>
              </a:tr>
              <a:tr h="218694">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5002" marR="55002" marT="0" marB="0"/>
                </a:tc>
                <a:tc>
                  <a:txBody>
                    <a:bodyPr/>
                    <a:lstStyle/>
                    <a:p>
                      <a:pPr algn="just">
                        <a:lnSpc>
                          <a:spcPct val="115000"/>
                        </a:lnSpc>
                        <a:spcAft>
                          <a:spcPts val="0"/>
                        </a:spcAft>
                      </a:pPr>
                      <a:r>
                        <a:rPr lang="en-US" sz="2400" b="1" dirty="0">
                          <a:solidFill>
                            <a:srgbClr val="0070C0"/>
                          </a:solidFill>
                        </a:rPr>
                        <a:t>2</a:t>
                      </a:r>
                      <a:r>
                        <a:rPr lang="en-US" sz="2400" b="1" baseline="30000" dirty="0">
                          <a:solidFill>
                            <a:srgbClr val="0070C0"/>
                          </a:solidFill>
                        </a:rPr>
                        <a:t>nd</a:t>
                      </a:r>
                      <a:r>
                        <a:rPr lang="en-US" sz="2400" b="1" dirty="0">
                          <a:solidFill>
                            <a:srgbClr val="0070C0"/>
                          </a:solidFill>
                        </a:rPr>
                        <a:t>  </a:t>
                      </a:r>
                      <a:r>
                        <a:rPr lang="en-US" sz="2400" b="1" dirty="0" err="1">
                          <a:solidFill>
                            <a:srgbClr val="0070C0"/>
                          </a:solidFill>
                        </a:rPr>
                        <a:t>PranKrishna</a:t>
                      </a:r>
                      <a:r>
                        <a:rPr lang="en-US" sz="2400" b="1" dirty="0">
                          <a:solidFill>
                            <a:srgbClr val="0070C0"/>
                          </a:solidFill>
                        </a:rPr>
                        <a:t> </a:t>
                      </a:r>
                      <a:r>
                        <a:rPr lang="en-US" sz="2400" b="1" dirty="0" err="1">
                          <a:solidFill>
                            <a:srgbClr val="0070C0"/>
                          </a:solidFill>
                        </a:rPr>
                        <a:t>Bhattacharjee</a:t>
                      </a:r>
                      <a:r>
                        <a:rPr lang="en-US" sz="2400" b="1" dirty="0">
                          <a:solidFill>
                            <a:srgbClr val="0070C0"/>
                          </a:solidFill>
                        </a:rPr>
                        <a:t> Endowment Lecture </a:t>
                      </a:r>
                      <a:r>
                        <a:rPr lang="en-US" sz="2400" dirty="0"/>
                        <a:t>- </a:t>
                      </a:r>
                      <a:r>
                        <a:rPr lang="en-US" sz="2400" dirty="0" err="1"/>
                        <a:t>Natok</a:t>
                      </a:r>
                      <a:r>
                        <a:rPr lang="en-US" sz="2400" dirty="0"/>
                        <a:t>: </a:t>
                      </a:r>
                      <a:r>
                        <a:rPr lang="en-US" sz="2400" dirty="0" err="1"/>
                        <a:t>Monche</a:t>
                      </a:r>
                      <a:r>
                        <a:rPr lang="en-US" sz="2400" dirty="0"/>
                        <a:t> O </a:t>
                      </a:r>
                      <a:r>
                        <a:rPr lang="en-US" sz="2400" dirty="0" err="1"/>
                        <a:t>Jibone</a:t>
                      </a:r>
                      <a:endParaRPr lang="en-IN" sz="2400" dirty="0">
                        <a:latin typeface="Calibri"/>
                        <a:ea typeface="Times New Roman"/>
                        <a:cs typeface="Times New Roman"/>
                      </a:endParaRPr>
                    </a:p>
                  </a:txBody>
                  <a:tcPr marL="55002" marR="55002" marT="0" marB="0"/>
                </a:tc>
              </a:tr>
              <a:tr h="218694">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5002" marR="55002" marT="0" marB="0"/>
                </a:tc>
                <a:tc>
                  <a:txBody>
                    <a:bodyPr/>
                    <a:lstStyle/>
                    <a:p>
                      <a:pPr algn="just">
                        <a:lnSpc>
                          <a:spcPct val="115000"/>
                        </a:lnSpc>
                        <a:spcAft>
                          <a:spcPts val="0"/>
                        </a:spcAft>
                      </a:pPr>
                      <a:r>
                        <a:rPr lang="en-US" sz="2400" b="1" dirty="0">
                          <a:solidFill>
                            <a:srgbClr val="00B050"/>
                          </a:solidFill>
                        </a:rPr>
                        <a:t>Sri </a:t>
                      </a:r>
                      <a:r>
                        <a:rPr lang="en-US" sz="2400" b="1" dirty="0" err="1">
                          <a:solidFill>
                            <a:srgbClr val="00B050"/>
                          </a:solidFill>
                        </a:rPr>
                        <a:t>Debsankar</a:t>
                      </a:r>
                      <a:r>
                        <a:rPr lang="en-US" sz="2400" b="1" dirty="0">
                          <a:solidFill>
                            <a:srgbClr val="00B050"/>
                          </a:solidFill>
                        </a:rPr>
                        <a:t> </a:t>
                      </a:r>
                      <a:r>
                        <a:rPr lang="en-US" sz="2400" b="1" dirty="0" err="1">
                          <a:solidFill>
                            <a:srgbClr val="00B050"/>
                          </a:solidFill>
                        </a:rPr>
                        <a:t>Haldar</a:t>
                      </a:r>
                      <a:endParaRPr lang="en-IN" sz="2400" b="1" dirty="0">
                        <a:solidFill>
                          <a:srgbClr val="00B050"/>
                        </a:solidFill>
                      </a:endParaRPr>
                    </a:p>
                    <a:p>
                      <a:pPr algn="just">
                        <a:lnSpc>
                          <a:spcPct val="115000"/>
                        </a:lnSpc>
                        <a:spcAft>
                          <a:spcPts val="0"/>
                        </a:spcAft>
                      </a:pPr>
                      <a:r>
                        <a:rPr lang="en-US" sz="2400" dirty="0"/>
                        <a:t>Eminent Theatre Personality</a:t>
                      </a:r>
                      <a:endParaRPr lang="en-IN" sz="2400" dirty="0">
                        <a:latin typeface="Calibri"/>
                        <a:ea typeface="Times New Roman"/>
                        <a:cs typeface="Times New Roman"/>
                      </a:endParaRPr>
                    </a:p>
                  </a:txBody>
                  <a:tcPr marL="55002" marR="55002"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user\Downloads\IMG-20200415-WA0056.jpg"/>
          <p:cNvPicPr/>
          <p:nvPr/>
        </p:nvPicPr>
        <p:blipFill>
          <a:blip r:embed="rId2">
            <a:lum bright="10000"/>
          </a:blip>
          <a:srcRect/>
          <a:stretch>
            <a:fillRect/>
          </a:stretch>
        </p:blipFill>
        <p:spPr bwMode="auto">
          <a:xfrm>
            <a:off x="228600" y="152400"/>
            <a:ext cx="3352800"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descr="C:\Users\user\Downloads\IMG-20200415-WA0058.jpg"/>
          <p:cNvPicPr/>
          <p:nvPr/>
        </p:nvPicPr>
        <p:blipFill>
          <a:blip r:embed="rId3">
            <a:lum bright="10000"/>
          </a:blip>
          <a:srcRect/>
          <a:stretch>
            <a:fillRect/>
          </a:stretch>
        </p:blipFill>
        <p:spPr bwMode="auto">
          <a:xfrm>
            <a:off x="4191000" y="152400"/>
            <a:ext cx="4572000" cy="2819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15-WA0057.jpg"/>
          <p:cNvPicPr/>
          <p:nvPr/>
        </p:nvPicPr>
        <p:blipFill>
          <a:blip r:embed="rId4">
            <a:lum bright="10000"/>
          </a:blip>
          <a:srcRect/>
          <a:stretch>
            <a:fillRect/>
          </a:stretch>
        </p:blipFill>
        <p:spPr bwMode="auto">
          <a:xfrm>
            <a:off x="304800" y="3657600"/>
            <a:ext cx="3200400" cy="2438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IMG-20200415-WA0036.jpg"/>
          <p:cNvPicPr/>
          <p:nvPr/>
        </p:nvPicPr>
        <p:blipFill>
          <a:blip r:embed="rId5">
            <a:lum bright="10000"/>
          </a:blip>
          <a:srcRect/>
          <a:stretch>
            <a:fillRect/>
          </a:stretch>
        </p:blipFill>
        <p:spPr bwMode="auto">
          <a:xfrm>
            <a:off x="4267200" y="3657600"/>
            <a:ext cx="4267200" cy="26565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152400" y="2971800"/>
            <a:ext cx="3581400" cy="923330"/>
          </a:xfrm>
          <a:prstGeom prst="rect">
            <a:avLst/>
          </a:prstGeom>
          <a:noFill/>
        </p:spPr>
        <p:txBody>
          <a:bodyPr wrap="square" rtlCol="0">
            <a:spAutoFit/>
          </a:bodyPr>
          <a:lstStyle/>
          <a:p>
            <a:pPr algn="ctr"/>
            <a:r>
              <a:rPr lang="en-US" b="1" dirty="0" smtClean="0">
                <a:solidFill>
                  <a:srgbClr val="002060"/>
                </a:solidFill>
              </a:rPr>
              <a:t>Sri </a:t>
            </a:r>
            <a:r>
              <a:rPr lang="en-US" b="1" dirty="0" err="1" smtClean="0">
                <a:solidFill>
                  <a:srgbClr val="002060"/>
                </a:solidFill>
              </a:rPr>
              <a:t>Debsankar</a:t>
            </a:r>
            <a:r>
              <a:rPr lang="en-US" b="1" dirty="0" smtClean="0">
                <a:solidFill>
                  <a:srgbClr val="002060"/>
                </a:solidFill>
              </a:rPr>
              <a:t> </a:t>
            </a:r>
            <a:r>
              <a:rPr lang="en-US" b="1" dirty="0" err="1" smtClean="0">
                <a:solidFill>
                  <a:srgbClr val="002060"/>
                </a:solidFill>
              </a:rPr>
              <a:t>Haldar</a:t>
            </a:r>
            <a:r>
              <a:rPr lang="en-US" b="1" dirty="0" smtClean="0">
                <a:solidFill>
                  <a:srgbClr val="002060"/>
                </a:solidFill>
              </a:rPr>
              <a:t> delivering his lecture on  24.9.2018</a:t>
            </a:r>
            <a:endParaRPr lang="en-IN" b="1" dirty="0" smtClean="0">
              <a:solidFill>
                <a:srgbClr val="002060"/>
              </a:solidFill>
            </a:endParaRPr>
          </a:p>
          <a:p>
            <a:endParaRPr lang="en-IN" dirty="0"/>
          </a:p>
        </p:txBody>
      </p:sp>
      <p:sp>
        <p:nvSpPr>
          <p:cNvPr id="7" name="TextBox 6"/>
          <p:cNvSpPr txBox="1"/>
          <p:nvPr/>
        </p:nvSpPr>
        <p:spPr>
          <a:xfrm>
            <a:off x="4191000" y="3124200"/>
            <a:ext cx="4495800" cy="646331"/>
          </a:xfrm>
          <a:prstGeom prst="rect">
            <a:avLst/>
          </a:prstGeom>
          <a:noFill/>
        </p:spPr>
        <p:txBody>
          <a:bodyPr wrap="square" rtlCol="0">
            <a:spAutoFit/>
          </a:bodyPr>
          <a:lstStyle/>
          <a:p>
            <a:pPr algn="ctr"/>
            <a:r>
              <a:rPr lang="en-US" b="1" dirty="0" smtClean="0">
                <a:solidFill>
                  <a:srgbClr val="002060"/>
                </a:solidFill>
              </a:rPr>
              <a:t>Sri </a:t>
            </a:r>
            <a:r>
              <a:rPr lang="en-US" b="1" dirty="0" err="1" smtClean="0">
                <a:solidFill>
                  <a:srgbClr val="002060"/>
                </a:solidFill>
              </a:rPr>
              <a:t>Debsankar</a:t>
            </a:r>
            <a:r>
              <a:rPr lang="en-US" b="1" dirty="0" smtClean="0">
                <a:solidFill>
                  <a:srgbClr val="002060"/>
                </a:solidFill>
              </a:rPr>
              <a:t> </a:t>
            </a:r>
            <a:r>
              <a:rPr lang="en-US" b="1" dirty="0" err="1" smtClean="0">
                <a:solidFill>
                  <a:srgbClr val="002060"/>
                </a:solidFill>
              </a:rPr>
              <a:t>Haldar</a:t>
            </a:r>
            <a:r>
              <a:rPr lang="en-US" b="1" dirty="0" smtClean="0">
                <a:solidFill>
                  <a:srgbClr val="002060"/>
                </a:solidFill>
              </a:rPr>
              <a:t> being felicitated</a:t>
            </a:r>
            <a:endParaRPr lang="en-IN" b="1" dirty="0" smtClean="0">
              <a:solidFill>
                <a:srgbClr val="002060"/>
              </a:solidFill>
            </a:endParaRPr>
          </a:p>
          <a:p>
            <a:endParaRPr lang="en-IN" dirty="0"/>
          </a:p>
        </p:txBody>
      </p:sp>
      <p:sp>
        <p:nvSpPr>
          <p:cNvPr id="8" name="TextBox 7"/>
          <p:cNvSpPr txBox="1"/>
          <p:nvPr/>
        </p:nvSpPr>
        <p:spPr>
          <a:xfrm>
            <a:off x="304800" y="6248400"/>
            <a:ext cx="3276600" cy="646331"/>
          </a:xfrm>
          <a:prstGeom prst="rect">
            <a:avLst/>
          </a:prstGeom>
          <a:noFill/>
        </p:spPr>
        <p:txBody>
          <a:bodyPr wrap="square" rtlCol="0">
            <a:spAutoFit/>
          </a:bodyPr>
          <a:lstStyle/>
          <a:p>
            <a:pPr algn="ctr"/>
            <a:r>
              <a:rPr lang="en-US" b="1" dirty="0" smtClean="0">
                <a:solidFill>
                  <a:srgbClr val="002060"/>
                </a:solidFill>
              </a:rPr>
              <a:t>The Principal Prof. </a:t>
            </a:r>
            <a:r>
              <a:rPr lang="en-US" b="1" dirty="0" err="1" smtClean="0">
                <a:solidFill>
                  <a:srgbClr val="002060"/>
                </a:solidFill>
              </a:rPr>
              <a:t>Siuli</a:t>
            </a:r>
            <a:r>
              <a:rPr lang="en-US" b="1" dirty="0" smtClean="0">
                <a:solidFill>
                  <a:srgbClr val="002060"/>
                </a:solidFill>
              </a:rPr>
              <a:t> </a:t>
            </a:r>
            <a:r>
              <a:rPr lang="en-US" b="1" dirty="0" err="1" smtClean="0">
                <a:solidFill>
                  <a:srgbClr val="002060"/>
                </a:solidFill>
              </a:rPr>
              <a:t>Sarkar</a:t>
            </a:r>
            <a:r>
              <a:rPr lang="en-US" b="1" dirty="0" smtClean="0">
                <a:solidFill>
                  <a:srgbClr val="002060"/>
                </a:solidFill>
              </a:rPr>
              <a:t> inaugurating the lecture</a:t>
            </a:r>
            <a:endParaRPr lang="en-IN" b="1" dirty="0">
              <a:solidFill>
                <a:srgbClr val="002060"/>
              </a:solidFill>
            </a:endParaRPr>
          </a:p>
        </p:txBody>
      </p:sp>
      <p:sp>
        <p:nvSpPr>
          <p:cNvPr id="9" name="TextBox 8"/>
          <p:cNvSpPr txBox="1"/>
          <p:nvPr/>
        </p:nvSpPr>
        <p:spPr>
          <a:xfrm>
            <a:off x="4343400" y="6477000"/>
            <a:ext cx="4572000" cy="369332"/>
          </a:xfrm>
          <a:prstGeom prst="rect">
            <a:avLst/>
          </a:prstGeom>
          <a:noFill/>
        </p:spPr>
        <p:txBody>
          <a:bodyPr wrap="square" rtlCol="0">
            <a:spAutoFit/>
          </a:bodyPr>
          <a:lstStyle/>
          <a:p>
            <a:r>
              <a:rPr lang="en-US" b="1" dirty="0" smtClean="0">
                <a:solidFill>
                  <a:srgbClr val="002060"/>
                </a:solidFill>
              </a:rPr>
              <a:t>Sri </a:t>
            </a:r>
            <a:r>
              <a:rPr lang="en-US" b="1" dirty="0" err="1" smtClean="0">
                <a:solidFill>
                  <a:srgbClr val="002060"/>
                </a:solidFill>
              </a:rPr>
              <a:t>Debsankar</a:t>
            </a:r>
            <a:r>
              <a:rPr lang="en-US" b="1" dirty="0" smtClean="0">
                <a:solidFill>
                  <a:srgbClr val="002060"/>
                </a:solidFill>
              </a:rPr>
              <a:t> </a:t>
            </a:r>
            <a:r>
              <a:rPr lang="en-US" b="1" dirty="0" err="1" smtClean="0">
                <a:solidFill>
                  <a:srgbClr val="002060"/>
                </a:solidFill>
              </a:rPr>
              <a:t>Haldar</a:t>
            </a:r>
            <a:r>
              <a:rPr lang="en-US" b="1" dirty="0" smtClean="0">
                <a:solidFill>
                  <a:srgbClr val="002060"/>
                </a:solidFill>
              </a:rPr>
              <a:t> sharing a light moment </a:t>
            </a:r>
            <a:endParaRPr lang="en-IN" b="1" dirty="0">
              <a:solidFill>
                <a:srgbClr val="00206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228601"/>
          <a:ext cx="8458200" cy="2610677"/>
        </p:xfrm>
        <a:graphic>
          <a:graphicData uri="http://schemas.openxmlformats.org/drawingml/2006/table">
            <a:tbl>
              <a:tblPr>
                <a:tableStyleId>{69C7853C-536D-4A76-A0AE-DD22124D55A5}</a:tableStyleId>
              </a:tblPr>
              <a:tblGrid>
                <a:gridCol w="990600"/>
                <a:gridCol w="2362200"/>
                <a:gridCol w="5105400"/>
              </a:tblGrid>
              <a:tr h="366133">
                <a:tc rowSpan="3">
                  <a:txBody>
                    <a:bodyPr/>
                    <a:lstStyle/>
                    <a:p>
                      <a:pPr marL="0" marR="0" algn="ctr">
                        <a:lnSpc>
                          <a:spcPct val="115000"/>
                        </a:lnSpc>
                        <a:spcBef>
                          <a:spcPts val="0"/>
                        </a:spcBef>
                        <a:spcAft>
                          <a:spcPts val="0"/>
                        </a:spcAft>
                      </a:pPr>
                      <a:r>
                        <a:rPr lang="en-US" sz="4800" b="1" dirty="0">
                          <a:solidFill>
                            <a:srgbClr val="C00000"/>
                          </a:solidFill>
                        </a:rPr>
                        <a:t>11</a:t>
                      </a:r>
                      <a:endParaRPr lang="en-US" sz="4800" b="1" dirty="0">
                        <a:solidFill>
                          <a:srgbClr val="C00000"/>
                        </a:solidFill>
                        <a:latin typeface="Calibri"/>
                        <a:ea typeface="Times New Roman"/>
                        <a:cs typeface="Times New Roman"/>
                      </a:endParaRPr>
                    </a:p>
                  </a:txBody>
                  <a:tcPr marL="56271" marR="56271" marT="0" marB="0"/>
                </a:tc>
                <a:tc>
                  <a:txBody>
                    <a:bodyPr/>
                    <a:lstStyle/>
                    <a:p>
                      <a:pPr marL="0" marR="0" algn="just">
                        <a:lnSpc>
                          <a:spcPct val="115000"/>
                        </a:lnSpc>
                        <a:spcBef>
                          <a:spcPts val="0"/>
                        </a:spcBef>
                        <a:spcAft>
                          <a:spcPts val="0"/>
                        </a:spcAft>
                      </a:pPr>
                      <a:r>
                        <a:rPr lang="en-US" sz="2400" dirty="0"/>
                        <a:t>Date:</a:t>
                      </a:r>
                      <a:endParaRPr lang="en-US" sz="2400" dirty="0">
                        <a:latin typeface="Calibri"/>
                        <a:ea typeface="Times New Roman"/>
                        <a:cs typeface="Times New Roman"/>
                      </a:endParaRPr>
                    </a:p>
                  </a:txBody>
                  <a:tcPr marL="56271" marR="56271" marT="0" marB="0"/>
                </a:tc>
                <a:tc>
                  <a:txBody>
                    <a:bodyPr/>
                    <a:lstStyle/>
                    <a:p>
                      <a:pPr marL="0" marR="0" algn="just">
                        <a:lnSpc>
                          <a:spcPct val="115000"/>
                        </a:lnSpc>
                        <a:spcBef>
                          <a:spcPts val="0"/>
                        </a:spcBef>
                        <a:spcAft>
                          <a:spcPts val="0"/>
                        </a:spcAft>
                      </a:pPr>
                      <a:r>
                        <a:rPr lang="en-US" sz="2400" dirty="0"/>
                        <a:t>7.12.2018</a:t>
                      </a:r>
                      <a:endParaRPr lang="en-US" sz="2400" dirty="0">
                        <a:latin typeface="Calibri"/>
                        <a:ea typeface="Times New Roman"/>
                        <a:cs typeface="Times New Roman"/>
                      </a:endParaRPr>
                    </a:p>
                  </a:txBody>
                  <a:tcPr marL="56271" marR="56271" marT="0" marB="0"/>
                </a:tc>
              </a:tr>
              <a:tr h="1144085">
                <a:tc vMerge="1">
                  <a:txBody>
                    <a:bodyPr/>
                    <a:lstStyle/>
                    <a:p>
                      <a:endParaRPr lang="en-US"/>
                    </a:p>
                  </a:txBody>
                  <a:tcPr/>
                </a:tc>
                <a:tc>
                  <a:txBody>
                    <a:bodyPr/>
                    <a:lstStyle/>
                    <a:p>
                      <a:pPr marL="0" marR="0" algn="just">
                        <a:lnSpc>
                          <a:spcPct val="115000"/>
                        </a:lnSpc>
                        <a:spcBef>
                          <a:spcPts val="0"/>
                        </a:spcBef>
                        <a:spcAft>
                          <a:spcPts val="0"/>
                        </a:spcAft>
                      </a:pPr>
                      <a:r>
                        <a:rPr lang="en-US" sz="2400" dirty="0" err="1"/>
                        <a:t>Programme</a:t>
                      </a:r>
                      <a:r>
                        <a:rPr lang="en-US" sz="2400" dirty="0"/>
                        <a:t>:</a:t>
                      </a:r>
                      <a:endParaRPr lang="en-US" sz="2400" dirty="0">
                        <a:latin typeface="Calibri"/>
                        <a:ea typeface="Times New Roman"/>
                        <a:cs typeface="Times New Roman"/>
                      </a:endParaRPr>
                    </a:p>
                  </a:txBody>
                  <a:tcPr marL="56271" marR="56271" marT="0" marB="0"/>
                </a:tc>
                <a:tc>
                  <a:txBody>
                    <a:bodyPr/>
                    <a:lstStyle/>
                    <a:p>
                      <a:pPr marL="0" marR="0" algn="just">
                        <a:lnSpc>
                          <a:spcPct val="115000"/>
                        </a:lnSpc>
                        <a:spcBef>
                          <a:spcPts val="0"/>
                        </a:spcBef>
                        <a:spcAft>
                          <a:spcPts val="0"/>
                        </a:spcAft>
                      </a:pPr>
                      <a:r>
                        <a:rPr lang="en-US" sz="2400" b="1" dirty="0">
                          <a:solidFill>
                            <a:srgbClr val="0070C0"/>
                          </a:solidFill>
                        </a:rPr>
                        <a:t>4</a:t>
                      </a:r>
                      <a:r>
                        <a:rPr lang="en-US" sz="2400" b="1" baseline="30000" dirty="0">
                          <a:solidFill>
                            <a:srgbClr val="0070C0"/>
                          </a:solidFill>
                        </a:rPr>
                        <a:t>th</a:t>
                      </a:r>
                      <a:r>
                        <a:rPr lang="en-US" sz="2400" b="1" dirty="0">
                          <a:solidFill>
                            <a:srgbClr val="0070C0"/>
                          </a:solidFill>
                        </a:rPr>
                        <a:t>  Sri </a:t>
                      </a:r>
                      <a:r>
                        <a:rPr lang="en-US" sz="2400" b="1" dirty="0" err="1">
                          <a:solidFill>
                            <a:srgbClr val="0070C0"/>
                          </a:solidFill>
                        </a:rPr>
                        <a:t>Jatish</a:t>
                      </a:r>
                      <a:r>
                        <a:rPr lang="en-US" sz="2400" b="1" dirty="0">
                          <a:solidFill>
                            <a:srgbClr val="0070C0"/>
                          </a:solidFill>
                        </a:rPr>
                        <a:t> Chandra </a:t>
                      </a:r>
                      <a:r>
                        <a:rPr lang="en-US" sz="2400" b="1" dirty="0" err="1">
                          <a:solidFill>
                            <a:srgbClr val="0070C0"/>
                          </a:solidFill>
                        </a:rPr>
                        <a:t>Datta</a:t>
                      </a:r>
                      <a:r>
                        <a:rPr lang="en-US" sz="2400" b="1" dirty="0">
                          <a:solidFill>
                            <a:srgbClr val="0070C0"/>
                          </a:solidFill>
                        </a:rPr>
                        <a:t>  Endowment Lecture</a:t>
                      </a:r>
                      <a:r>
                        <a:rPr lang="en-US" sz="2400" dirty="0"/>
                        <a:t>: </a:t>
                      </a:r>
                      <a:r>
                        <a:rPr lang="en-US" sz="2400" dirty="0" err="1"/>
                        <a:t>Bangali</a:t>
                      </a:r>
                      <a:r>
                        <a:rPr lang="en-US" sz="2400" dirty="0"/>
                        <a:t> </a:t>
                      </a:r>
                      <a:r>
                        <a:rPr lang="en-US" sz="2400" dirty="0" err="1"/>
                        <a:t>Jibone</a:t>
                      </a:r>
                      <a:r>
                        <a:rPr lang="en-US" sz="2400" dirty="0"/>
                        <a:t> Mach O </a:t>
                      </a:r>
                      <a:r>
                        <a:rPr lang="en-US" sz="2400" dirty="0" err="1"/>
                        <a:t>Rabindranath</a:t>
                      </a:r>
                      <a:endParaRPr lang="en-US" sz="2400" dirty="0">
                        <a:latin typeface="Calibri"/>
                        <a:ea typeface="Times New Roman"/>
                        <a:cs typeface="Times New Roman"/>
                      </a:endParaRPr>
                    </a:p>
                  </a:txBody>
                  <a:tcPr marL="56271" marR="56271" marT="0" marB="0"/>
                </a:tc>
              </a:tr>
              <a:tr h="928181">
                <a:tc vMerge="1">
                  <a:txBody>
                    <a:bodyPr/>
                    <a:lstStyle/>
                    <a:p>
                      <a:endParaRPr lang="en-US"/>
                    </a:p>
                  </a:txBody>
                  <a:tcPr/>
                </a:tc>
                <a:tc>
                  <a:txBody>
                    <a:bodyPr/>
                    <a:lstStyle/>
                    <a:p>
                      <a:pPr marL="0" marR="0" algn="just">
                        <a:lnSpc>
                          <a:spcPct val="115000"/>
                        </a:lnSpc>
                        <a:spcBef>
                          <a:spcPts val="0"/>
                        </a:spcBef>
                        <a:spcAft>
                          <a:spcPts val="0"/>
                        </a:spcAft>
                      </a:pPr>
                      <a:r>
                        <a:rPr lang="en-US" sz="2400"/>
                        <a:t>Resource Person:</a:t>
                      </a:r>
                      <a:endParaRPr lang="en-US" sz="2400">
                        <a:latin typeface="Calibri"/>
                        <a:ea typeface="Times New Roman"/>
                        <a:cs typeface="Times New Roman"/>
                      </a:endParaRPr>
                    </a:p>
                  </a:txBody>
                  <a:tcPr marL="56271" marR="56271" marT="0" marB="0"/>
                </a:tc>
                <a:tc>
                  <a:txBody>
                    <a:bodyPr/>
                    <a:lstStyle/>
                    <a:p>
                      <a:pPr marL="0" marR="0" algn="just">
                        <a:lnSpc>
                          <a:spcPct val="115000"/>
                        </a:lnSpc>
                        <a:spcBef>
                          <a:spcPts val="0"/>
                        </a:spcBef>
                        <a:spcAft>
                          <a:spcPts val="0"/>
                        </a:spcAft>
                      </a:pPr>
                      <a:r>
                        <a:rPr lang="en-US" sz="2400" b="1" dirty="0">
                          <a:solidFill>
                            <a:srgbClr val="00B050"/>
                          </a:solidFill>
                        </a:rPr>
                        <a:t>Sri </a:t>
                      </a:r>
                      <a:r>
                        <a:rPr lang="en-US" sz="2400" b="1" dirty="0" err="1">
                          <a:solidFill>
                            <a:srgbClr val="00B050"/>
                          </a:solidFill>
                        </a:rPr>
                        <a:t>Rajatendra</a:t>
                      </a:r>
                      <a:r>
                        <a:rPr lang="en-US" sz="2400" b="1" dirty="0">
                          <a:solidFill>
                            <a:srgbClr val="00B050"/>
                          </a:solidFill>
                        </a:rPr>
                        <a:t> </a:t>
                      </a:r>
                      <a:r>
                        <a:rPr lang="en-US" sz="2400" b="1" dirty="0" err="1">
                          <a:solidFill>
                            <a:srgbClr val="00B050"/>
                          </a:solidFill>
                        </a:rPr>
                        <a:t>Mukhopadhyay</a:t>
                      </a:r>
                      <a:endParaRPr lang="en-US" sz="2400" b="1" dirty="0">
                        <a:solidFill>
                          <a:srgbClr val="00B050"/>
                        </a:solidFill>
                      </a:endParaRPr>
                    </a:p>
                    <a:p>
                      <a:pPr marL="0" marR="0" algn="just">
                        <a:lnSpc>
                          <a:spcPct val="115000"/>
                        </a:lnSpc>
                        <a:spcBef>
                          <a:spcPts val="0"/>
                        </a:spcBef>
                        <a:spcAft>
                          <a:spcPts val="0"/>
                        </a:spcAft>
                      </a:pPr>
                      <a:r>
                        <a:rPr lang="en-US" sz="2400" dirty="0"/>
                        <a:t>Eminent Journalist, Writer &amp; Poet</a:t>
                      </a:r>
                      <a:endParaRPr lang="en-US" sz="2400" dirty="0">
                        <a:latin typeface="Calibri"/>
                        <a:ea typeface="Times New Roman"/>
                        <a:cs typeface="Times New Roman"/>
                      </a:endParaRPr>
                    </a:p>
                  </a:txBody>
                  <a:tcPr marL="56271" marR="56271" marT="0" marB="0"/>
                </a:tc>
              </a:tr>
            </a:tbl>
          </a:graphicData>
        </a:graphic>
      </p:graphicFrame>
      <p:pic>
        <p:nvPicPr>
          <p:cNvPr id="3" name="Picture 2" descr="C:\Users\user\Downloads\IMG-20181207-WA0032.jpg"/>
          <p:cNvPicPr/>
          <p:nvPr/>
        </p:nvPicPr>
        <p:blipFill>
          <a:blip r:embed="rId2" cstate="print">
            <a:lum bright="20000"/>
          </a:blip>
          <a:srcRect/>
          <a:stretch>
            <a:fillRect/>
          </a:stretch>
        </p:blipFill>
        <p:spPr bwMode="auto">
          <a:xfrm>
            <a:off x="533400" y="3048000"/>
            <a:ext cx="3733800" cy="2971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15-WA0054.jpg"/>
          <p:cNvPicPr/>
          <p:nvPr/>
        </p:nvPicPr>
        <p:blipFill>
          <a:blip r:embed="rId3">
            <a:lum bright="10000"/>
          </a:blip>
          <a:srcRect/>
          <a:stretch>
            <a:fillRect/>
          </a:stretch>
        </p:blipFill>
        <p:spPr bwMode="auto">
          <a:xfrm>
            <a:off x="4724400" y="3048000"/>
            <a:ext cx="4038600" cy="304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381000" y="6172200"/>
            <a:ext cx="3886200" cy="729430"/>
          </a:xfrm>
          <a:prstGeom prst="rect">
            <a:avLst/>
          </a:prstGeom>
          <a:noFill/>
        </p:spPr>
        <p:txBody>
          <a:bodyPr wrap="square" rtlCol="0">
            <a:spAutoFit/>
          </a:bodyPr>
          <a:lstStyle/>
          <a:p>
            <a:pPr algn="ctr">
              <a:lnSpc>
                <a:spcPct val="115000"/>
              </a:lnSpc>
            </a:pPr>
            <a:r>
              <a:rPr lang="en-US" b="1" dirty="0" smtClean="0">
                <a:solidFill>
                  <a:srgbClr val="002060"/>
                </a:solidFill>
              </a:rPr>
              <a:t>Sri </a:t>
            </a:r>
            <a:r>
              <a:rPr lang="en-US" b="1" dirty="0" err="1" smtClean="0">
                <a:solidFill>
                  <a:srgbClr val="002060"/>
                </a:solidFill>
              </a:rPr>
              <a:t>Rajatendra</a:t>
            </a:r>
            <a:r>
              <a:rPr lang="en-US" b="1" dirty="0" smtClean="0">
                <a:solidFill>
                  <a:srgbClr val="002060"/>
                </a:solidFill>
              </a:rPr>
              <a:t> </a:t>
            </a:r>
            <a:r>
              <a:rPr lang="en-US" b="1" dirty="0" err="1" smtClean="0">
                <a:solidFill>
                  <a:srgbClr val="002060"/>
                </a:solidFill>
              </a:rPr>
              <a:t>Mukhopadhyay</a:t>
            </a:r>
            <a:r>
              <a:rPr lang="en-US" b="1" dirty="0" smtClean="0">
                <a:solidFill>
                  <a:srgbClr val="002060"/>
                </a:solidFill>
              </a:rPr>
              <a:t> delivering his lecture</a:t>
            </a:r>
            <a:endParaRPr lang="en-US" b="1" dirty="0">
              <a:solidFill>
                <a:srgbClr val="002060"/>
              </a:solidFill>
            </a:endParaRPr>
          </a:p>
        </p:txBody>
      </p:sp>
      <p:sp>
        <p:nvSpPr>
          <p:cNvPr id="7" name="TextBox 6"/>
          <p:cNvSpPr txBox="1"/>
          <p:nvPr/>
        </p:nvSpPr>
        <p:spPr>
          <a:xfrm>
            <a:off x="4724400" y="6248400"/>
            <a:ext cx="3962400" cy="646331"/>
          </a:xfrm>
          <a:prstGeom prst="rect">
            <a:avLst/>
          </a:prstGeom>
          <a:noFill/>
        </p:spPr>
        <p:txBody>
          <a:bodyPr wrap="square" rtlCol="0">
            <a:spAutoFit/>
          </a:bodyPr>
          <a:lstStyle/>
          <a:p>
            <a:pPr algn="ctr"/>
            <a:r>
              <a:rPr lang="en-US" b="1" dirty="0" smtClean="0">
                <a:solidFill>
                  <a:srgbClr val="002060"/>
                </a:solidFill>
              </a:rPr>
              <a:t>Principal Pro. </a:t>
            </a:r>
            <a:r>
              <a:rPr lang="en-US" b="1" dirty="0" err="1" smtClean="0">
                <a:solidFill>
                  <a:srgbClr val="002060"/>
                </a:solidFill>
              </a:rPr>
              <a:t>Siuli</a:t>
            </a:r>
            <a:r>
              <a:rPr lang="en-US" b="1" dirty="0" smtClean="0">
                <a:solidFill>
                  <a:srgbClr val="002060"/>
                </a:solidFill>
              </a:rPr>
              <a:t> </a:t>
            </a:r>
            <a:r>
              <a:rPr lang="en-US" b="1" dirty="0" err="1" smtClean="0">
                <a:solidFill>
                  <a:srgbClr val="002060"/>
                </a:solidFill>
              </a:rPr>
              <a:t>Sarkar</a:t>
            </a:r>
            <a:r>
              <a:rPr lang="en-US" b="1" dirty="0" smtClean="0">
                <a:solidFill>
                  <a:srgbClr val="002060"/>
                </a:solidFill>
              </a:rPr>
              <a:t> delivering her inaugural speech</a:t>
            </a:r>
            <a:endParaRPr lang="en-US" b="1" dirty="0">
              <a:solidFill>
                <a:srgbClr val="00206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399" y="125421"/>
          <a:ext cx="8686800" cy="3154680"/>
        </p:xfrm>
        <a:graphic>
          <a:graphicData uri="http://schemas.openxmlformats.org/drawingml/2006/table">
            <a:tbl>
              <a:tblPr>
                <a:tableStyleId>{22838BEF-8BB2-4498-84A7-C5851F593DF1}</a:tableStyleId>
              </a:tblPr>
              <a:tblGrid>
                <a:gridCol w="914401"/>
                <a:gridCol w="1676400"/>
                <a:gridCol w="6095999"/>
              </a:tblGrid>
              <a:tr h="344278">
                <a:tc rowSpan="3">
                  <a:txBody>
                    <a:bodyPr/>
                    <a:lstStyle/>
                    <a:p>
                      <a:pPr marL="0" marR="0" algn="ctr">
                        <a:lnSpc>
                          <a:spcPct val="115000"/>
                        </a:lnSpc>
                        <a:spcBef>
                          <a:spcPts val="0"/>
                        </a:spcBef>
                        <a:spcAft>
                          <a:spcPts val="0"/>
                        </a:spcAft>
                      </a:pPr>
                      <a:r>
                        <a:rPr lang="en-US" sz="4800" b="1" dirty="0">
                          <a:solidFill>
                            <a:srgbClr val="C00000"/>
                          </a:solidFill>
                        </a:rPr>
                        <a:t>12</a:t>
                      </a:r>
                      <a:endParaRPr lang="en-US" sz="4800" b="1" dirty="0">
                        <a:solidFill>
                          <a:srgbClr val="C00000"/>
                        </a:solidFill>
                        <a:latin typeface="Calibri"/>
                        <a:ea typeface="Times New Roman"/>
                        <a:cs typeface="Times New Roman"/>
                      </a:endParaRPr>
                    </a:p>
                  </a:txBody>
                  <a:tcPr marL="53009" marR="53009" marT="0" marB="0"/>
                </a:tc>
                <a:tc>
                  <a:txBody>
                    <a:bodyPr/>
                    <a:lstStyle/>
                    <a:p>
                      <a:pPr marL="0" marR="0" algn="just">
                        <a:lnSpc>
                          <a:spcPct val="115000"/>
                        </a:lnSpc>
                        <a:spcBef>
                          <a:spcPts val="0"/>
                        </a:spcBef>
                        <a:spcAft>
                          <a:spcPts val="0"/>
                        </a:spcAft>
                      </a:pPr>
                      <a:r>
                        <a:rPr lang="en-US" sz="2000" dirty="0"/>
                        <a:t>Date:</a:t>
                      </a:r>
                      <a:endParaRPr lang="en-US" sz="2000" dirty="0">
                        <a:latin typeface="Calibri"/>
                        <a:ea typeface="Times New Roman"/>
                        <a:cs typeface="Times New Roman"/>
                      </a:endParaRPr>
                    </a:p>
                  </a:txBody>
                  <a:tcPr marL="53009" marR="53009" marT="0" marB="0"/>
                </a:tc>
                <a:tc>
                  <a:txBody>
                    <a:bodyPr/>
                    <a:lstStyle/>
                    <a:p>
                      <a:pPr marL="0" marR="0" algn="just">
                        <a:lnSpc>
                          <a:spcPct val="115000"/>
                        </a:lnSpc>
                        <a:spcBef>
                          <a:spcPts val="0"/>
                        </a:spcBef>
                        <a:spcAft>
                          <a:spcPts val="0"/>
                        </a:spcAft>
                      </a:pPr>
                      <a:r>
                        <a:rPr lang="en-US" sz="2000" dirty="0"/>
                        <a:t>21.01.2019</a:t>
                      </a:r>
                      <a:endParaRPr lang="en-US" sz="2000" dirty="0">
                        <a:latin typeface="Calibri"/>
                        <a:ea typeface="Times New Roman"/>
                        <a:cs typeface="Times New Roman"/>
                      </a:endParaRPr>
                    </a:p>
                  </a:txBody>
                  <a:tcPr marL="53009" marR="53009" marT="0" marB="0"/>
                </a:tc>
              </a:tr>
              <a:tr h="634329">
                <a:tc vMerge="1">
                  <a:txBody>
                    <a:bodyPr/>
                    <a:lstStyle/>
                    <a:p>
                      <a:endParaRPr lang="en-US"/>
                    </a:p>
                  </a:txBody>
                  <a:tcPr/>
                </a:tc>
                <a:tc>
                  <a:txBody>
                    <a:bodyPr/>
                    <a:lstStyle/>
                    <a:p>
                      <a:pPr marL="0" marR="0" algn="just">
                        <a:lnSpc>
                          <a:spcPct val="115000"/>
                        </a:lnSpc>
                        <a:spcBef>
                          <a:spcPts val="0"/>
                        </a:spcBef>
                        <a:spcAft>
                          <a:spcPts val="0"/>
                        </a:spcAft>
                      </a:pPr>
                      <a:r>
                        <a:rPr lang="en-US" sz="2000" dirty="0" err="1"/>
                        <a:t>Programme</a:t>
                      </a:r>
                      <a:r>
                        <a:rPr lang="en-US" sz="2000" dirty="0"/>
                        <a:t>:</a:t>
                      </a:r>
                      <a:endParaRPr lang="en-US" sz="2000" dirty="0">
                        <a:latin typeface="Calibri"/>
                        <a:ea typeface="Times New Roman"/>
                        <a:cs typeface="Times New Roman"/>
                      </a:endParaRPr>
                    </a:p>
                  </a:txBody>
                  <a:tcPr marL="53009" marR="53009" marT="0" marB="0"/>
                </a:tc>
                <a:tc>
                  <a:txBody>
                    <a:bodyPr/>
                    <a:lstStyle/>
                    <a:p>
                      <a:pPr marL="0" marR="0" algn="just">
                        <a:lnSpc>
                          <a:spcPct val="115000"/>
                        </a:lnSpc>
                        <a:spcBef>
                          <a:spcPts val="0"/>
                        </a:spcBef>
                        <a:spcAft>
                          <a:spcPts val="0"/>
                        </a:spcAft>
                      </a:pPr>
                      <a:r>
                        <a:rPr lang="en-US" sz="2000" b="1" dirty="0" err="1">
                          <a:solidFill>
                            <a:srgbClr val="0070C0"/>
                          </a:solidFill>
                        </a:rPr>
                        <a:t>Sradhha</a:t>
                      </a:r>
                      <a:r>
                        <a:rPr lang="en-US" sz="2000" b="1" dirty="0">
                          <a:solidFill>
                            <a:srgbClr val="0070C0"/>
                          </a:solidFill>
                        </a:rPr>
                        <a:t> </a:t>
                      </a:r>
                      <a:r>
                        <a:rPr lang="en-US" sz="2000" b="1" dirty="0" err="1">
                          <a:solidFill>
                            <a:srgbClr val="0070C0"/>
                          </a:solidFill>
                        </a:rPr>
                        <a:t>Smaran</a:t>
                      </a:r>
                      <a:r>
                        <a:rPr lang="en-US" sz="2000" b="1" dirty="0">
                          <a:solidFill>
                            <a:srgbClr val="0070C0"/>
                          </a:solidFill>
                        </a:rPr>
                        <a:t> of famous poet Sri </a:t>
                      </a:r>
                      <a:r>
                        <a:rPr lang="en-US" sz="2000" b="1" dirty="0" err="1">
                          <a:solidFill>
                            <a:srgbClr val="0070C0"/>
                          </a:solidFill>
                        </a:rPr>
                        <a:t>Nirendranath</a:t>
                      </a:r>
                      <a:r>
                        <a:rPr lang="en-US" sz="2000" b="1" dirty="0">
                          <a:solidFill>
                            <a:srgbClr val="0070C0"/>
                          </a:solidFill>
                        </a:rPr>
                        <a:t> </a:t>
                      </a:r>
                      <a:r>
                        <a:rPr lang="en-US" sz="2000" b="1" dirty="0" err="1">
                          <a:solidFill>
                            <a:srgbClr val="0070C0"/>
                          </a:solidFill>
                        </a:rPr>
                        <a:t>Chakrabarty</a:t>
                      </a:r>
                      <a:endParaRPr lang="en-US" sz="2000" b="1" dirty="0">
                        <a:solidFill>
                          <a:srgbClr val="0070C0"/>
                        </a:solidFill>
                        <a:latin typeface="Calibri"/>
                        <a:ea typeface="Times New Roman"/>
                        <a:cs typeface="Times New Roman"/>
                      </a:endParaRPr>
                    </a:p>
                  </a:txBody>
                  <a:tcPr marL="53009" marR="53009" marT="0" marB="0"/>
                </a:tc>
              </a:tr>
              <a:tr h="1867772">
                <a:tc vMerge="1">
                  <a:txBody>
                    <a:bodyPr/>
                    <a:lstStyle/>
                    <a:p>
                      <a:endParaRPr lang="en-US"/>
                    </a:p>
                  </a:txBody>
                  <a:tcPr/>
                </a:tc>
                <a:tc>
                  <a:txBody>
                    <a:bodyPr/>
                    <a:lstStyle/>
                    <a:p>
                      <a:pPr marL="0" marR="0" algn="just">
                        <a:lnSpc>
                          <a:spcPct val="115000"/>
                        </a:lnSpc>
                        <a:spcBef>
                          <a:spcPts val="0"/>
                        </a:spcBef>
                        <a:spcAft>
                          <a:spcPts val="0"/>
                        </a:spcAft>
                      </a:pPr>
                      <a:r>
                        <a:rPr lang="en-US" sz="2000" dirty="0"/>
                        <a:t>Resource Persons:</a:t>
                      </a:r>
                      <a:endParaRPr lang="en-US" sz="2000" dirty="0">
                        <a:latin typeface="Calibri"/>
                        <a:ea typeface="Times New Roman"/>
                        <a:cs typeface="Times New Roman"/>
                      </a:endParaRPr>
                    </a:p>
                  </a:txBody>
                  <a:tcPr marL="53009" marR="53009" marT="0" marB="0"/>
                </a:tc>
                <a:tc>
                  <a:txBody>
                    <a:bodyPr/>
                    <a:lstStyle/>
                    <a:p>
                      <a:pPr marL="342900" marR="0" lvl="0" indent="-342900" algn="just">
                        <a:lnSpc>
                          <a:spcPct val="115000"/>
                        </a:lnSpc>
                        <a:spcBef>
                          <a:spcPts val="0"/>
                        </a:spcBef>
                        <a:spcAft>
                          <a:spcPts val="0"/>
                        </a:spcAft>
                        <a:buFont typeface="Symbol"/>
                        <a:buChar char=""/>
                      </a:pPr>
                      <a:r>
                        <a:rPr lang="en-US" sz="2000" b="1" dirty="0"/>
                        <a:t>Famous poet Sri </a:t>
                      </a:r>
                      <a:r>
                        <a:rPr lang="en-US" sz="2000" b="1" dirty="0" err="1"/>
                        <a:t>Subodh</a:t>
                      </a:r>
                      <a:r>
                        <a:rPr lang="en-US" sz="2000" b="1" dirty="0"/>
                        <a:t> </a:t>
                      </a:r>
                      <a:r>
                        <a:rPr lang="en-US" sz="2000" b="1" dirty="0" err="1"/>
                        <a:t>Sarkar</a:t>
                      </a:r>
                      <a:endParaRPr lang="en-US" sz="2000" b="1" dirty="0"/>
                    </a:p>
                    <a:p>
                      <a:pPr marL="342900" marR="0" lvl="0" indent="-342900" algn="just">
                        <a:lnSpc>
                          <a:spcPct val="115000"/>
                        </a:lnSpc>
                        <a:spcBef>
                          <a:spcPts val="0"/>
                        </a:spcBef>
                        <a:spcAft>
                          <a:spcPts val="0"/>
                        </a:spcAft>
                        <a:buFont typeface="Symbol"/>
                        <a:buChar char=""/>
                      </a:pPr>
                      <a:r>
                        <a:rPr lang="en-US" sz="2000" b="1" dirty="0" smtClean="0"/>
                        <a:t>Prof. </a:t>
                      </a:r>
                      <a:r>
                        <a:rPr lang="en-US" sz="2000" b="1" dirty="0" err="1" smtClean="0"/>
                        <a:t>Angshuman</a:t>
                      </a:r>
                      <a:r>
                        <a:rPr lang="en-US" sz="2000" b="1" dirty="0" smtClean="0"/>
                        <a:t> </a:t>
                      </a:r>
                      <a:r>
                        <a:rPr lang="en-US" sz="2000" b="1" dirty="0" err="1" smtClean="0"/>
                        <a:t>Kar</a:t>
                      </a:r>
                      <a:endParaRPr lang="en-US" sz="2000" b="1" dirty="0"/>
                    </a:p>
                    <a:p>
                      <a:pPr marL="342900" marR="0" lvl="0" indent="-342900" algn="just">
                        <a:lnSpc>
                          <a:spcPct val="115000"/>
                        </a:lnSpc>
                        <a:spcBef>
                          <a:spcPts val="0"/>
                        </a:spcBef>
                        <a:spcAft>
                          <a:spcPts val="0"/>
                        </a:spcAft>
                        <a:buFont typeface="Symbol"/>
                        <a:buChar char=""/>
                      </a:pPr>
                      <a:r>
                        <a:rPr lang="en-US" sz="2000" b="1" dirty="0" err="1"/>
                        <a:t>Shyamal</a:t>
                      </a:r>
                      <a:r>
                        <a:rPr lang="en-US" sz="2000" b="1" dirty="0"/>
                        <a:t> </a:t>
                      </a:r>
                      <a:r>
                        <a:rPr lang="en-US" sz="2000" b="1" dirty="0" err="1"/>
                        <a:t>Kanti</a:t>
                      </a:r>
                      <a:r>
                        <a:rPr lang="en-US" sz="2000" b="1" dirty="0"/>
                        <a:t> Das</a:t>
                      </a:r>
                    </a:p>
                    <a:p>
                      <a:pPr marL="342900" marR="0" lvl="0" indent="-342900" algn="just">
                        <a:lnSpc>
                          <a:spcPct val="115000"/>
                        </a:lnSpc>
                        <a:spcBef>
                          <a:spcPts val="0"/>
                        </a:spcBef>
                        <a:spcAft>
                          <a:spcPts val="0"/>
                        </a:spcAft>
                        <a:buFont typeface="Symbol"/>
                        <a:buChar char=""/>
                      </a:pPr>
                      <a:r>
                        <a:rPr lang="en-US" sz="2000" b="1" dirty="0" err="1"/>
                        <a:t>Pankaj</a:t>
                      </a:r>
                      <a:r>
                        <a:rPr lang="en-US" sz="2000" b="1" dirty="0"/>
                        <a:t> </a:t>
                      </a:r>
                      <a:r>
                        <a:rPr lang="en-US" sz="2000" b="1" dirty="0" err="1"/>
                        <a:t>Saha</a:t>
                      </a:r>
                      <a:endParaRPr lang="en-US" sz="2000" b="1" dirty="0"/>
                    </a:p>
                    <a:p>
                      <a:pPr marL="342900" marR="0" lvl="0" indent="-342900" algn="just">
                        <a:lnSpc>
                          <a:spcPct val="115000"/>
                        </a:lnSpc>
                        <a:spcBef>
                          <a:spcPts val="0"/>
                        </a:spcBef>
                        <a:spcAft>
                          <a:spcPts val="0"/>
                        </a:spcAft>
                        <a:buFont typeface="Symbol"/>
                        <a:buChar char=""/>
                      </a:pPr>
                      <a:r>
                        <a:rPr lang="en-US" sz="2000" b="1" dirty="0" smtClean="0"/>
                        <a:t>Prof. </a:t>
                      </a:r>
                      <a:r>
                        <a:rPr lang="en-US" sz="2000" b="1" dirty="0" err="1" smtClean="0"/>
                        <a:t>Pabitra</a:t>
                      </a:r>
                      <a:r>
                        <a:rPr lang="en-US" sz="2000" b="1" dirty="0" smtClean="0"/>
                        <a:t> </a:t>
                      </a:r>
                      <a:r>
                        <a:rPr lang="en-US" sz="2000" b="1" dirty="0" err="1"/>
                        <a:t>Sarkar</a:t>
                      </a:r>
                      <a:r>
                        <a:rPr lang="en-US" sz="2000" b="1" dirty="0"/>
                        <a:t> </a:t>
                      </a:r>
                    </a:p>
                    <a:p>
                      <a:pPr marL="342900" marR="0" lvl="0" indent="-342900" algn="just">
                        <a:lnSpc>
                          <a:spcPct val="115000"/>
                        </a:lnSpc>
                        <a:spcBef>
                          <a:spcPts val="0"/>
                        </a:spcBef>
                        <a:spcAft>
                          <a:spcPts val="0"/>
                        </a:spcAft>
                        <a:buFont typeface="Symbol"/>
                        <a:buChar char=""/>
                      </a:pPr>
                      <a:r>
                        <a:rPr lang="en-US" sz="2000" b="1" dirty="0"/>
                        <a:t>Family members of Late Poet</a:t>
                      </a:r>
                      <a:endParaRPr lang="en-US" sz="2000" b="1" dirty="0">
                        <a:latin typeface="Calibri"/>
                        <a:ea typeface="Times New Roman"/>
                        <a:cs typeface="Times New Roman"/>
                      </a:endParaRPr>
                    </a:p>
                  </a:txBody>
                  <a:tcPr marL="53009" marR="53009" marT="0" marB="0"/>
                </a:tc>
              </a:tr>
            </a:tbl>
          </a:graphicData>
        </a:graphic>
      </p:graphicFrame>
      <p:pic>
        <p:nvPicPr>
          <p:cNvPr id="3" name="Picture 2" descr="C:\Users\user\Downloads\IMG-20200415-WA0052.jpg"/>
          <p:cNvPicPr/>
          <p:nvPr/>
        </p:nvPicPr>
        <p:blipFill>
          <a:blip r:embed="rId2"/>
          <a:srcRect/>
          <a:stretch>
            <a:fillRect/>
          </a:stretch>
        </p:blipFill>
        <p:spPr bwMode="auto">
          <a:xfrm>
            <a:off x="228600" y="3276600"/>
            <a:ext cx="3200400" cy="3352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15-WA0053.jpg"/>
          <p:cNvPicPr/>
          <p:nvPr/>
        </p:nvPicPr>
        <p:blipFill>
          <a:blip r:embed="rId3">
            <a:lum bright="10000"/>
          </a:blip>
          <a:srcRect/>
          <a:stretch>
            <a:fillRect/>
          </a:stretch>
        </p:blipFill>
        <p:spPr bwMode="auto">
          <a:xfrm>
            <a:off x="3505200" y="3352800"/>
            <a:ext cx="2771284"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IMG-20200415-WA0037.jpg"/>
          <p:cNvPicPr/>
          <p:nvPr/>
        </p:nvPicPr>
        <p:blipFill>
          <a:blip r:embed="rId4">
            <a:lum bright="10000"/>
          </a:blip>
          <a:srcRect/>
          <a:stretch>
            <a:fillRect/>
          </a:stretch>
        </p:blipFill>
        <p:spPr bwMode="auto">
          <a:xfrm>
            <a:off x="6400800" y="3352800"/>
            <a:ext cx="2569174" cy="256566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a:xfrm>
            <a:off x="3581400" y="6019800"/>
            <a:ext cx="2667000" cy="830997"/>
          </a:xfrm>
          <a:prstGeom prst="rect">
            <a:avLst/>
          </a:prstGeom>
          <a:noFill/>
        </p:spPr>
        <p:txBody>
          <a:bodyPr wrap="square" rtlCol="0">
            <a:spAutoFit/>
          </a:bodyPr>
          <a:lstStyle/>
          <a:p>
            <a:pPr algn="just"/>
            <a:r>
              <a:rPr lang="en-US" sz="1600" b="1" dirty="0" smtClean="0"/>
              <a:t>Prof. </a:t>
            </a:r>
            <a:r>
              <a:rPr lang="en-US" sz="1600" b="1" dirty="0" err="1" smtClean="0"/>
              <a:t>Pabitra</a:t>
            </a:r>
            <a:r>
              <a:rPr lang="en-US" sz="1600" b="1" dirty="0" smtClean="0"/>
              <a:t> </a:t>
            </a:r>
            <a:r>
              <a:rPr lang="en-US" sz="1600" b="1" dirty="0" err="1" smtClean="0"/>
              <a:t>Sarkar</a:t>
            </a:r>
            <a:r>
              <a:rPr lang="en-US" sz="1600" b="1" dirty="0" smtClean="0"/>
              <a:t>, Ex Vice Chancellor of </a:t>
            </a:r>
            <a:r>
              <a:rPr lang="en-US" sz="1600" b="1" dirty="0" err="1" smtClean="0"/>
              <a:t>Rabindra</a:t>
            </a:r>
            <a:r>
              <a:rPr lang="en-US" sz="1600" b="1" dirty="0" smtClean="0"/>
              <a:t> </a:t>
            </a:r>
            <a:r>
              <a:rPr lang="en-US" sz="1600" b="1" dirty="0" err="1" smtClean="0"/>
              <a:t>Bharati</a:t>
            </a:r>
            <a:r>
              <a:rPr lang="en-US" sz="1600" b="1" dirty="0" smtClean="0"/>
              <a:t> University</a:t>
            </a:r>
            <a:endParaRPr lang="en-US" sz="1600" b="1" dirty="0"/>
          </a:p>
        </p:txBody>
      </p:sp>
      <p:sp>
        <p:nvSpPr>
          <p:cNvPr id="9" name="TextBox 8"/>
          <p:cNvSpPr txBox="1"/>
          <p:nvPr/>
        </p:nvSpPr>
        <p:spPr>
          <a:xfrm>
            <a:off x="6629400" y="5943600"/>
            <a:ext cx="2514600" cy="1200329"/>
          </a:xfrm>
          <a:prstGeom prst="rect">
            <a:avLst/>
          </a:prstGeom>
          <a:noFill/>
        </p:spPr>
        <p:txBody>
          <a:bodyPr wrap="square" rtlCol="0">
            <a:spAutoFit/>
          </a:bodyPr>
          <a:lstStyle/>
          <a:p>
            <a:pPr algn="just"/>
            <a:r>
              <a:rPr lang="en-US" b="1" dirty="0" smtClean="0"/>
              <a:t>Prof. </a:t>
            </a:r>
            <a:r>
              <a:rPr lang="en-US" b="1" dirty="0" err="1" smtClean="0"/>
              <a:t>Angshuman</a:t>
            </a:r>
            <a:r>
              <a:rPr lang="en-US" b="1" dirty="0" smtClean="0"/>
              <a:t> </a:t>
            </a:r>
            <a:r>
              <a:rPr lang="en-US" b="1" dirty="0" err="1" smtClean="0"/>
              <a:t>Kar</a:t>
            </a:r>
            <a:r>
              <a:rPr lang="en-US" b="1" dirty="0" smtClean="0"/>
              <a:t>, </a:t>
            </a:r>
          </a:p>
          <a:p>
            <a:pPr lvl="0" algn="just"/>
            <a:r>
              <a:rPr lang="en-US" b="1" dirty="0" smtClean="0"/>
              <a:t>Poet &amp; Editor of </a:t>
            </a:r>
            <a:r>
              <a:rPr lang="en-US" b="1" dirty="0" err="1" smtClean="0"/>
              <a:t>Krittibad</a:t>
            </a:r>
            <a:r>
              <a:rPr lang="en-US" b="1"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798" y="533399"/>
          <a:ext cx="8534401" cy="5047488"/>
        </p:xfrm>
        <a:graphic>
          <a:graphicData uri="http://schemas.openxmlformats.org/drawingml/2006/table">
            <a:tbl>
              <a:tblPr>
                <a:tableStyleId>{16D9F66E-5EB9-4882-86FB-DCBF35E3C3E4}</a:tableStyleId>
              </a:tblPr>
              <a:tblGrid>
                <a:gridCol w="990602"/>
                <a:gridCol w="2667000"/>
                <a:gridCol w="4876799"/>
              </a:tblGrid>
              <a:tr h="400865">
                <a:tc rowSpan="4">
                  <a:txBody>
                    <a:bodyPr/>
                    <a:lstStyle/>
                    <a:p>
                      <a:pPr marL="0" marR="0" algn="ctr">
                        <a:lnSpc>
                          <a:spcPct val="115000"/>
                        </a:lnSpc>
                        <a:spcBef>
                          <a:spcPts val="0"/>
                        </a:spcBef>
                        <a:spcAft>
                          <a:spcPts val="0"/>
                        </a:spcAft>
                      </a:pPr>
                      <a:r>
                        <a:rPr lang="en-US" sz="4800" b="1" dirty="0">
                          <a:solidFill>
                            <a:srgbClr val="C00000"/>
                          </a:solidFill>
                        </a:rPr>
                        <a:t>13</a:t>
                      </a:r>
                      <a:endParaRPr lang="en-US" sz="4800" b="1" dirty="0">
                        <a:solidFill>
                          <a:srgbClr val="C00000"/>
                        </a:solidFill>
                        <a:latin typeface="Calibri"/>
                        <a:ea typeface="Times New Roman"/>
                        <a:cs typeface="Times New Roman"/>
                      </a:endParaRPr>
                    </a:p>
                  </a:txBody>
                  <a:tcPr marL="50800" marR="50800" marT="0" marB="0"/>
                </a:tc>
                <a:tc>
                  <a:txBody>
                    <a:bodyPr/>
                    <a:lstStyle/>
                    <a:p>
                      <a:pPr marL="0" marR="0" algn="just">
                        <a:lnSpc>
                          <a:spcPct val="115000"/>
                        </a:lnSpc>
                        <a:spcBef>
                          <a:spcPts val="0"/>
                        </a:spcBef>
                        <a:spcAft>
                          <a:spcPts val="0"/>
                        </a:spcAft>
                      </a:pPr>
                      <a:r>
                        <a:rPr lang="en-US" sz="2400"/>
                        <a:t>Date:</a:t>
                      </a:r>
                      <a:endParaRPr lang="en-US" sz="2400">
                        <a:latin typeface="Calibri"/>
                        <a:ea typeface="Times New Roman"/>
                        <a:cs typeface="Times New Roman"/>
                      </a:endParaRPr>
                    </a:p>
                  </a:txBody>
                  <a:tcPr marL="50800" marR="50800" marT="0" marB="0"/>
                </a:tc>
                <a:tc>
                  <a:txBody>
                    <a:bodyPr/>
                    <a:lstStyle/>
                    <a:p>
                      <a:pPr marL="0" marR="0" algn="just">
                        <a:lnSpc>
                          <a:spcPct val="115000"/>
                        </a:lnSpc>
                        <a:spcBef>
                          <a:spcPts val="0"/>
                        </a:spcBef>
                        <a:spcAft>
                          <a:spcPts val="0"/>
                        </a:spcAft>
                      </a:pPr>
                      <a:r>
                        <a:rPr lang="en-US" sz="2400"/>
                        <a:t>12.3.2019 to 18.3.2019</a:t>
                      </a:r>
                      <a:endParaRPr lang="en-US" sz="2400">
                        <a:latin typeface="Calibri"/>
                        <a:ea typeface="Times New Roman"/>
                        <a:cs typeface="Times New Roman"/>
                      </a:endParaRPr>
                    </a:p>
                  </a:txBody>
                  <a:tcPr marL="50800" marR="50800" marT="0" marB="0"/>
                </a:tc>
              </a:tr>
              <a:tr h="1951203">
                <a:tc vMerge="1">
                  <a:txBody>
                    <a:bodyPr/>
                    <a:lstStyle/>
                    <a:p>
                      <a:endParaRPr lang="en-US"/>
                    </a:p>
                  </a:txBody>
                  <a:tcPr/>
                </a:tc>
                <a:tc>
                  <a:txBody>
                    <a:bodyPr/>
                    <a:lstStyle/>
                    <a:p>
                      <a:pPr marL="0" marR="0" algn="just">
                        <a:lnSpc>
                          <a:spcPct val="115000"/>
                        </a:lnSpc>
                        <a:spcBef>
                          <a:spcPts val="0"/>
                        </a:spcBef>
                        <a:spcAft>
                          <a:spcPts val="0"/>
                        </a:spcAft>
                      </a:pPr>
                      <a:r>
                        <a:rPr lang="en-US" sz="2400" dirty="0" err="1"/>
                        <a:t>Programme</a:t>
                      </a:r>
                      <a:r>
                        <a:rPr lang="en-US" sz="2400" dirty="0"/>
                        <a:t>:</a:t>
                      </a:r>
                      <a:endParaRPr lang="en-US" sz="2400" dirty="0">
                        <a:latin typeface="Calibri"/>
                        <a:ea typeface="Times New Roman"/>
                        <a:cs typeface="Times New Roman"/>
                      </a:endParaRPr>
                    </a:p>
                  </a:txBody>
                  <a:tcPr marL="50800" marR="50800" marT="0" marB="0"/>
                </a:tc>
                <a:tc>
                  <a:txBody>
                    <a:bodyPr/>
                    <a:lstStyle/>
                    <a:p>
                      <a:pPr marL="0" marR="0" algn="just">
                        <a:lnSpc>
                          <a:spcPct val="115000"/>
                        </a:lnSpc>
                        <a:spcBef>
                          <a:spcPts val="0"/>
                        </a:spcBef>
                        <a:spcAft>
                          <a:spcPts val="0"/>
                        </a:spcAft>
                      </a:pPr>
                      <a:r>
                        <a:rPr lang="en-US" sz="2400" b="1" dirty="0">
                          <a:solidFill>
                            <a:srgbClr val="0070C0"/>
                          </a:solidFill>
                        </a:rPr>
                        <a:t>7 days Workshop  on “</a:t>
                      </a:r>
                      <a:r>
                        <a:rPr lang="en-US" sz="2400" b="1" dirty="0" err="1">
                          <a:solidFill>
                            <a:srgbClr val="0070C0"/>
                          </a:solidFill>
                        </a:rPr>
                        <a:t>Meyeder</a:t>
                      </a:r>
                      <a:r>
                        <a:rPr lang="en-US" sz="2400" b="1" dirty="0">
                          <a:solidFill>
                            <a:srgbClr val="0070C0"/>
                          </a:solidFill>
                        </a:rPr>
                        <a:t> Path </a:t>
                      </a:r>
                      <a:r>
                        <a:rPr lang="en-US" sz="2400" b="1" dirty="0" err="1">
                          <a:solidFill>
                            <a:srgbClr val="0070C0"/>
                          </a:solidFill>
                        </a:rPr>
                        <a:t>Chala</a:t>
                      </a:r>
                      <a:r>
                        <a:rPr lang="en-US" sz="2400" b="1" dirty="0">
                          <a:solidFill>
                            <a:srgbClr val="0070C0"/>
                          </a:solidFill>
                        </a:rPr>
                        <a:t>: </a:t>
                      </a:r>
                      <a:r>
                        <a:rPr lang="en-US" sz="2400" b="1" dirty="0" err="1">
                          <a:solidFill>
                            <a:srgbClr val="0070C0"/>
                          </a:solidFill>
                        </a:rPr>
                        <a:t>Unish</a:t>
                      </a:r>
                      <a:r>
                        <a:rPr lang="en-US" sz="2400" b="1" dirty="0">
                          <a:solidFill>
                            <a:srgbClr val="0070C0"/>
                          </a:solidFill>
                        </a:rPr>
                        <a:t> o </a:t>
                      </a:r>
                      <a:r>
                        <a:rPr lang="en-US" sz="2400" b="1" dirty="0" err="1">
                          <a:solidFill>
                            <a:srgbClr val="0070C0"/>
                          </a:solidFill>
                        </a:rPr>
                        <a:t>Bish</a:t>
                      </a:r>
                      <a:r>
                        <a:rPr lang="en-US" sz="2400" b="1" dirty="0">
                          <a:solidFill>
                            <a:srgbClr val="0070C0"/>
                          </a:solidFill>
                        </a:rPr>
                        <a:t> </a:t>
                      </a:r>
                      <a:r>
                        <a:rPr lang="en-US" sz="2400" b="1" dirty="0" err="1">
                          <a:solidFill>
                            <a:srgbClr val="0070C0"/>
                          </a:solidFill>
                        </a:rPr>
                        <a:t>Sataker</a:t>
                      </a:r>
                      <a:r>
                        <a:rPr lang="en-US" sz="2400" b="1" dirty="0">
                          <a:solidFill>
                            <a:srgbClr val="0070C0"/>
                          </a:solidFill>
                        </a:rPr>
                        <a:t> </a:t>
                      </a:r>
                      <a:r>
                        <a:rPr lang="en-US" sz="2400" b="1" dirty="0" err="1">
                          <a:solidFill>
                            <a:srgbClr val="0070C0"/>
                          </a:solidFill>
                        </a:rPr>
                        <a:t>Bangla</a:t>
                      </a:r>
                      <a:r>
                        <a:rPr lang="en-US" sz="2400" b="1" dirty="0">
                          <a:solidFill>
                            <a:srgbClr val="0070C0"/>
                          </a:solidFill>
                        </a:rPr>
                        <a:t>” </a:t>
                      </a:r>
                      <a:r>
                        <a:rPr lang="en-US" sz="2400" dirty="0"/>
                        <a:t>in collaboration </a:t>
                      </a:r>
                      <a:r>
                        <a:rPr lang="en-US" sz="2400" dirty="0" smtClean="0"/>
                        <a:t>with West </a:t>
                      </a:r>
                      <a:r>
                        <a:rPr lang="en-US" sz="2400" dirty="0"/>
                        <a:t>Bengal State University &amp; financially supported by Govt. of West Bengal</a:t>
                      </a:r>
                      <a:endParaRPr lang="en-US" sz="2400" dirty="0">
                        <a:latin typeface="Calibri"/>
                        <a:ea typeface="Times New Roman"/>
                        <a:cs typeface="Times New Roman"/>
                      </a:endParaRPr>
                    </a:p>
                  </a:txBody>
                  <a:tcPr marL="50800" marR="50800" marT="0" marB="0"/>
                </a:tc>
              </a:tr>
              <a:tr h="1161446">
                <a:tc vMerge="1">
                  <a:txBody>
                    <a:bodyPr/>
                    <a:lstStyle/>
                    <a:p>
                      <a:endParaRPr lang="en-US"/>
                    </a:p>
                  </a:txBody>
                  <a:tcPr/>
                </a:tc>
                <a:tc>
                  <a:txBody>
                    <a:bodyPr/>
                    <a:lstStyle/>
                    <a:p>
                      <a:pPr marL="0" marR="0" algn="just">
                        <a:lnSpc>
                          <a:spcPct val="115000"/>
                        </a:lnSpc>
                        <a:spcBef>
                          <a:spcPts val="0"/>
                        </a:spcBef>
                        <a:spcAft>
                          <a:spcPts val="0"/>
                        </a:spcAft>
                      </a:pPr>
                      <a:r>
                        <a:rPr lang="en-US" sz="2400" dirty="0"/>
                        <a:t>Resource Person:</a:t>
                      </a:r>
                      <a:endParaRPr lang="en-US" sz="2400" dirty="0">
                        <a:latin typeface="Calibri"/>
                        <a:ea typeface="Times New Roman"/>
                        <a:cs typeface="Times New Roman"/>
                      </a:endParaRPr>
                    </a:p>
                  </a:txBody>
                  <a:tcPr marL="50800" marR="50800" marT="0" marB="0"/>
                </a:tc>
                <a:tc>
                  <a:txBody>
                    <a:bodyPr/>
                    <a:lstStyle/>
                    <a:p>
                      <a:pPr marL="0" marR="0" algn="just">
                        <a:lnSpc>
                          <a:spcPct val="115000"/>
                        </a:lnSpc>
                        <a:spcBef>
                          <a:spcPts val="0"/>
                        </a:spcBef>
                        <a:spcAft>
                          <a:spcPts val="0"/>
                        </a:spcAft>
                      </a:pPr>
                      <a:r>
                        <a:rPr lang="en-US" sz="2400" dirty="0"/>
                        <a:t>Renowned Scholars, Musicians, Poet, Journalist, Film Critique, Household workers </a:t>
                      </a:r>
                      <a:endParaRPr lang="en-US" sz="2400" dirty="0">
                        <a:latin typeface="Calibri"/>
                        <a:ea typeface="Times New Roman"/>
                        <a:cs typeface="Times New Roman"/>
                      </a:endParaRPr>
                    </a:p>
                  </a:txBody>
                  <a:tcPr marL="50800" marR="50800" marT="0" marB="0"/>
                </a:tc>
              </a:tr>
              <a:tr h="1161446">
                <a:tc vMerge="1">
                  <a:txBody>
                    <a:bodyPr/>
                    <a:lstStyle/>
                    <a:p>
                      <a:endParaRPr lang="en-US"/>
                    </a:p>
                  </a:txBody>
                  <a:tcPr/>
                </a:tc>
                <a:tc>
                  <a:txBody>
                    <a:bodyPr/>
                    <a:lstStyle/>
                    <a:p>
                      <a:pPr marL="0" marR="0" algn="just">
                        <a:lnSpc>
                          <a:spcPct val="115000"/>
                        </a:lnSpc>
                        <a:spcBef>
                          <a:spcPts val="0"/>
                        </a:spcBef>
                        <a:spcAft>
                          <a:spcPts val="0"/>
                        </a:spcAft>
                      </a:pPr>
                      <a:r>
                        <a:rPr lang="en-US" sz="2400"/>
                        <a:t>Participants</a:t>
                      </a:r>
                      <a:endParaRPr lang="en-US" sz="2400">
                        <a:latin typeface="Calibri"/>
                        <a:ea typeface="Times New Roman"/>
                        <a:cs typeface="Times New Roman"/>
                      </a:endParaRPr>
                    </a:p>
                  </a:txBody>
                  <a:tcPr marL="50800" marR="50800" marT="0" marB="0"/>
                </a:tc>
                <a:tc>
                  <a:txBody>
                    <a:bodyPr/>
                    <a:lstStyle/>
                    <a:p>
                      <a:pPr marL="0" marR="0" algn="just">
                        <a:lnSpc>
                          <a:spcPct val="115000"/>
                        </a:lnSpc>
                        <a:spcBef>
                          <a:spcPts val="0"/>
                        </a:spcBef>
                        <a:spcAft>
                          <a:spcPts val="0"/>
                        </a:spcAft>
                      </a:pPr>
                      <a:r>
                        <a:rPr lang="en-US" sz="2400" dirty="0"/>
                        <a:t>70  College teachers, Research Scholars and Post Graduate students from all over West Bengal</a:t>
                      </a:r>
                      <a:endParaRPr lang="en-US" sz="2400" dirty="0">
                        <a:latin typeface="Calibri"/>
                        <a:ea typeface="Times New Roman"/>
                        <a:cs typeface="Times New Roman"/>
                      </a:endParaRPr>
                    </a:p>
                  </a:txBody>
                  <a:tcPr marL="50800" marR="50800" marT="0" marB="0"/>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user\Downloads\IMG-20200415-WA0045 (1).jpg"/>
          <p:cNvPicPr/>
          <p:nvPr/>
        </p:nvPicPr>
        <p:blipFill>
          <a:blip r:embed="rId2">
            <a:lum bright="20000"/>
          </a:blip>
          <a:srcRect l="12720" t="10573" r="11339" b="10220"/>
          <a:stretch>
            <a:fillRect/>
          </a:stretch>
        </p:blipFill>
        <p:spPr bwMode="auto">
          <a:xfrm>
            <a:off x="2286000" y="609600"/>
            <a:ext cx="4191000" cy="2362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TextBox 2"/>
          <p:cNvSpPr txBox="1"/>
          <p:nvPr/>
        </p:nvSpPr>
        <p:spPr>
          <a:xfrm>
            <a:off x="2057400" y="0"/>
            <a:ext cx="5791200" cy="461665"/>
          </a:xfrm>
          <a:prstGeom prst="rect">
            <a:avLst/>
          </a:prstGeom>
          <a:noFill/>
        </p:spPr>
        <p:txBody>
          <a:bodyPr wrap="square" rtlCol="0">
            <a:spAutoFit/>
          </a:bodyPr>
          <a:lstStyle/>
          <a:p>
            <a:pPr algn="ctr"/>
            <a:r>
              <a:rPr lang="en-US" sz="2400" b="1" dirty="0" smtClean="0">
                <a:solidFill>
                  <a:srgbClr val="C00000"/>
                </a:solidFill>
              </a:rPr>
              <a:t>SOME GLIMPSES OF THE WORKSHOP</a:t>
            </a:r>
            <a:endParaRPr lang="en-US" sz="2400" b="1" dirty="0">
              <a:solidFill>
                <a:srgbClr val="C00000"/>
              </a:solidFill>
            </a:endParaRPr>
          </a:p>
        </p:txBody>
      </p:sp>
      <p:pic>
        <p:nvPicPr>
          <p:cNvPr id="4" name="Picture 3" descr="C:\Users\user\Downloads\DSC03470.JPG"/>
          <p:cNvPicPr/>
          <p:nvPr/>
        </p:nvPicPr>
        <p:blipFill>
          <a:blip r:embed="rId3" cstate="print"/>
          <a:srcRect/>
          <a:stretch>
            <a:fillRect/>
          </a:stretch>
        </p:blipFill>
        <p:spPr bwMode="auto">
          <a:xfrm>
            <a:off x="228600" y="3200400"/>
            <a:ext cx="2756711" cy="260283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IMG-20200415-WA0046 (1).jpg"/>
          <p:cNvPicPr/>
          <p:nvPr/>
        </p:nvPicPr>
        <p:blipFill>
          <a:blip r:embed="rId4" cstate="print">
            <a:lum bright="20000"/>
          </a:blip>
          <a:srcRect/>
          <a:stretch>
            <a:fillRect/>
          </a:stretch>
        </p:blipFill>
        <p:spPr bwMode="auto">
          <a:xfrm>
            <a:off x="3200400" y="3200400"/>
            <a:ext cx="2667000" cy="2667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C:\Users\user\Downloads\DSC03535.JPG"/>
          <p:cNvPicPr/>
          <p:nvPr/>
        </p:nvPicPr>
        <p:blipFill>
          <a:blip r:embed="rId5" cstate="print"/>
          <a:srcRect/>
          <a:stretch>
            <a:fillRect/>
          </a:stretch>
        </p:blipFill>
        <p:spPr bwMode="auto">
          <a:xfrm>
            <a:off x="6172200" y="3200400"/>
            <a:ext cx="2590800" cy="2667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TextBox 6"/>
          <p:cNvSpPr txBox="1"/>
          <p:nvPr/>
        </p:nvSpPr>
        <p:spPr>
          <a:xfrm>
            <a:off x="304800" y="6019800"/>
            <a:ext cx="2667000" cy="646331"/>
          </a:xfrm>
          <a:prstGeom prst="rect">
            <a:avLst/>
          </a:prstGeom>
          <a:noFill/>
        </p:spPr>
        <p:txBody>
          <a:bodyPr wrap="square" rtlCol="0">
            <a:spAutoFit/>
          </a:bodyPr>
          <a:lstStyle/>
          <a:p>
            <a:pPr algn="ctr"/>
            <a:r>
              <a:rPr lang="en-US" b="1" dirty="0" smtClean="0"/>
              <a:t>Sanjay </a:t>
            </a:r>
            <a:r>
              <a:rPr lang="en-US" b="1" dirty="0" err="1" smtClean="0"/>
              <a:t>Mukhopadhyay</a:t>
            </a:r>
            <a:endParaRPr lang="en-US" b="1" dirty="0" smtClean="0"/>
          </a:p>
          <a:p>
            <a:pPr algn="ctr"/>
            <a:r>
              <a:rPr lang="en-US" b="1" dirty="0" smtClean="0"/>
              <a:t>Film critique</a:t>
            </a:r>
            <a:endParaRPr lang="en-US" b="1" dirty="0"/>
          </a:p>
        </p:txBody>
      </p:sp>
      <p:sp>
        <p:nvSpPr>
          <p:cNvPr id="8" name="TextBox 7"/>
          <p:cNvSpPr txBox="1"/>
          <p:nvPr/>
        </p:nvSpPr>
        <p:spPr>
          <a:xfrm>
            <a:off x="3124200" y="5943600"/>
            <a:ext cx="2895600" cy="830997"/>
          </a:xfrm>
          <a:prstGeom prst="rect">
            <a:avLst/>
          </a:prstGeom>
          <a:noFill/>
        </p:spPr>
        <p:txBody>
          <a:bodyPr wrap="square" rtlCol="0">
            <a:spAutoFit/>
          </a:bodyPr>
          <a:lstStyle/>
          <a:p>
            <a:pPr algn="just"/>
            <a:r>
              <a:rPr lang="en-US" sz="1600" b="1" dirty="0" err="1" smtClean="0"/>
              <a:t>Malini</a:t>
            </a:r>
            <a:r>
              <a:rPr lang="en-US" sz="1600" b="1" dirty="0" smtClean="0"/>
              <a:t> </a:t>
            </a:r>
            <a:r>
              <a:rPr lang="en-US" sz="1600" b="1" dirty="0" err="1" smtClean="0"/>
              <a:t>Bhattacharjee</a:t>
            </a:r>
            <a:r>
              <a:rPr lang="en-US" sz="1600" b="1" dirty="0" smtClean="0"/>
              <a:t>, Eminent Educationist&amp; Ex-Chairperson of State Women’s Commission</a:t>
            </a:r>
            <a:endParaRPr lang="en-US" sz="1600" b="1" dirty="0"/>
          </a:p>
        </p:txBody>
      </p:sp>
      <p:sp>
        <p:nvSpPr>
          <p:cNvPr id="9" name="TextBox 8"/>
          <p:cNvSpPr txBox="1"/>
          <p:nvPr/>
        </p:nvSpPr>
        <p:spPr>
          <a:xfrm>
            <a:off x="6248400" y="6019800"/>
            <a:ext cx="2590800" cy="830997"/>
          </a:xfrm>
          <a:prstGeom prst="rect">
            <a:avLst/>
          </a:prstGeom>
          <a:noFill/>
        </p:spPr>
        <p:txBody>
          <a:bodyPr wrap="square" rtlCol="0">
            <a:spAutoFit/>
          </a:bodyPr>
          <a:lstStyle/>
          <a:p>
            <a:pPr algn="just"/>
            <a:r>
              <a:rPr lang="en-US" sz="1600" b="1" dirty="0" err="1" smtClean="0"/>
              <a:t>Swati</a:t>
            </a:r>
            <a:r>
              <a:rPr lang="en-US" sz="1600" b="1" dirty="0" smtClean="0"/>
              <a:t> </a:t>
            </a:r>
            <a:r>
              <a:rPr lang="en-US" sz="1600" b="1" dirty="0" err="1" smtClean="0"/>
              <a:t>Bhattacharjee</a:t>
            </a:r>
            <a:r>
              <a:rPr lang="en-US" sz="1600" b="1" dirty="0" smtClean="0"/>
              <a:t>, Eminent Journalist of </a:t>
            </a:r>
            <a:r>
              <a:rPr lang="en-US" sz="1600" b="1" dirty="0" err="1" smtClean="0"/>
              <a:t>Ananda</a:t>
            </a:r>
            <a:r>
              <a:rPr lang="en-US" sz="1600" b="1" dirty="0" smtClean="0"/>
              <a:t> </a:t>
            </a:r>
            <a:r>
              <a:rPr lang="en-US" sz="1600" b="1" dirty="0" err="1" smtClean="0"/>
              <a:t>Bazar</a:t>
            </a:r>
            <a:r>
              <a:rPr lang="en-US" sz="1600" b="1" dirty="0" smtClean="0"/>
              <a:t> </a:t>
            </a:r>
            <a:r>
              <a:rPr lang="en-US" sz="1600" b="1" dirty="0" err="1" smtClean="0"/>
              <a:t>Patrika</a:t>
            </a:r>
            <a:endParaRPr lang="en-US" sz="1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0"/>
            <a:ext cx="5334000" cy="461665"/>
          </a:xfrm>
          <a:prstGeom prst="rect">
            <a:avLst/>
          </a:prstGeom>
        </p:spPr>
        <p:txBody>
          <a:bodyPr wrap="square">
            <a:spAutoFit/>
          </a:bodyPr>
          <a:lstStyle/>
          <a:p>
            <a:pPr algn="ctr"/>
            <a:r>
              <a:rPr lang="en-US" sz="2400" b="1" dirty="0" smtClean="0">
                <a:solidFill>
                  <a:srgbClr val="C00000"/>
                </a:solidFill>
              </a:rPr>
              <a:t>SOME GLIMPSES OF THE WORKSHOP</a:t>
            </a:r>
            <a:endParaRPr lang="en-US" sz="2400" b="1" dirty="0">
              <a:solidFill>
                <a:srgbClr val="C00000"/>
              </a:solidFill>
            </a:endParaRPr>
          </a:p>
        </p:txBody>
      </p:sp>
      <p:pic>
        <p:nvPicPr>
          <p:cNvPr id="3" name="Picture 2" descr="C:\Users\user\Downloads\IMG-20200415-WA0039.jpg"/>
          <p:cNvPicPr/>
          <p:nvPr/>
        </p:nvPicPr>
        <p:blipFill>
          <a:blip r:embed="rId2" cstate="print"/>
          <a:srcRect/>
          <a:stretch>
            <a:fillRect/>
          </a:stretch>
        </p:blipFill>
        <p:spPr bwMode="auto">
          <a:xfrm>
            <a:off x="228600" y="609600"/>
            <a:ext cx="2682657"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15-WA0047 (1).jpg"/>
          <p:cNvPicPr/>
          <p:nvPr/>
        </p:nvPicPr>
        <p:blipFill>
          <a:blip r:embed="rId3"/>
          <a:srcRect/>
          <a:stretch>
            <a:fillRect/>
          </a:stretch>
        </p:blipFill>
        <p:spPr bwMode="auto">
          <a:xfrm>
            <a:off x="3124200" y="609600"/>
            <a:ext cx="2895600"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IMG-20200415-WA0048 (1).jpg"/>
          <p:cNvPicPr/>
          <p:nvPr/>
        </p:nvPicPr>
        <p:blipFill>
          <a:blip r:embed="rId4" cstate="print"/>
          <a:srcRect/>
          <a:stretch>
            <a:fillRect/>
          </a:stretch>
        </p:blipFill>
        <p:spPr bwMode="auto">
          <a:xfrm>
            <a:off x="304800" y="4114800"/>
            <a:ext cx="2590800" cy="2362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descr="C:\Users\user\Downloads\IMG-20200415-WA0041.jpg"/>
          <p:cNvPicPr/>
          <p:nvPr/>
        </p:nvPicPr>
        <p:blipFill>
          <a:blip r:embed="rId5" cstate="print"/>
          <a:srcRect/>
          <a:stretch>
            <a:fillRect/>
          </a:stretch>
        </p:blipFill>
        <p:spPr bwMode="auto">
          <a:xfrm>
            <a:off x="3124200" y="4343400"/>
            <a:ext cx="2673785" cy="19483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descr="C:\Users\user\Downloads\IMG-20200415-WA0040.jpg"/>
          <p:cNvPicPr/>
          <p:nvPr/>
        </p:nvPicPr>
        <p:blipFill>
          <a:blip r:embed="rId6"/>
          <a:srcRect/>
          <a:stretch>
            <a:fillRect/>
          </a:stretch>
        </p:blipFill>
        <p:spPr bwMode="auto">
          <a:xfrm>
            <a:off x="6019800" y="4114800"/>
            <a:ext cx="2895600" cy="2438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descr="C:\Users\user\Downloads\DSC03516.JPG"/>
          <p:cNvPicPr/>
          <p:nvPr/>
        </p:nvPicPr>
        <p:blipFill>
          <a:blip r:embed="rId7" cstate="print"/>
          <a:srcRect/>
          <a:stretch>
            <a:fillRect/>
          </a:stretch>
        </p:blipFill>
        <p:spPr bwMode="auto">
          <a:xfrm>
            <a:off x="6172200" y="609600"/>
            <a:ext cx="2753117" cy="2514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 name="TextBox 8"/>
          <p:cNvSpPr txBox="1"/>
          <p:nvPr/>
        </p:nvSpPr>
        <p:spPr>
          <a:xfrm>
            <a:off x="2133600" y="6477000"/>
            <a:ext cx="5334000" cy="400110"/>
          </a:xfrm>
          <a:prstGeom prst="rect">
            <a:avLst/>
          </a:prstGeom>
          <a:noFill/>
        </p:spPr>
        <p:txBody>
          <a:bodyPr wrap="square" rtlCol="0">
            <a:spAutoFit/>
          </a:bodyPr>
          <a:lstStyle/>
          <a:p>
            <a:pPr algn="ctr"/>
            <a:r>
              <a:rPr lang="en-US" sz="2000" b="1" dirty="0" smtClean="0">
                <a:solidFill>
                  <a:srgbClr val="002060"/>
                </a:solidFill>
              </a:rPr>
              <a:t>Panel discussion &amp; Interactive session</a:t>
            </a:r>
            <a:endParaRPr lang="en-US" sz="2000" b="1" dirty="0">
              <a:solidFill>
                <a:srgbClr val="002060"/>
              </a:solidFill>
            </a:endParaRPr>
          </a:p>
        </p:txBody>
      </p:sp>
      <p:sp>
        <p:nvSpPr>
          <p:cNvPr id="10" name="TextBox 9"/>
          <p:cNvSpPr txBox="1"/>
          <p:nvPr/>
        </p:nvSpPr>
        <p:spPr>
          <a:xfrm>
            <a:off x="304800" y="3276600"/>
            <a:ext cx="2438400" cy="584775"/>
          </a:xfrm>
          <a:prstGeom prst="rect">
            <a:avLst/>
          </a:prstGeom>
          <a:noFill/>
        </p:spPr>
        <p:txBody>
          <a:bodyPr wrap="square" rtlCol="0">
            <a:spAutoFit/>
          </a:bodyPr>
          <a:lstStyle/>
          <a:p>
            <a:pPr algn="ctr"/>
            <a:r>
              <a:rPr lang="en-US" sz="1600" b="1" dirty="0" err="1" smtClean="0"/>
              <a:t>Rushati</a:t>
            </a:r>
            <a:r>
              <a:rPr lang="en-US" sz="1600" b="1" dirty="0" smtClean="0"/>
              <a:t> </a:t>
            </a:r>
            <a:r>
              <a:rPr lang="en-US" sz="1600" b="1" dirty="0" err="1" smtClean="0"/>
              <a:t>Sen</a:t>
            </a:r>
            <a:r>
              <a:rPr lang="en-US" sz="1600" b="1" dirty="0" smtClean="0"/>
              <a:t>, Eminent Educationist</a:t>
            </a:r>
            <a:endParaRPr lang="en-US" sz="1600" b="1" dirty="0"/>
          </a:p>
        </p:txBody>
      </p:sp>
      <p:sp>
        <p:nvSpPr>
          <p:cNvPr id="11" name="TextBox 10"/>
          <p:cNvSpPr txBox="1"/>
          <p:nvPr/>
        </p:nvSpPr>
        <p:spPr>
          <a:xfrm>
            <a:off x="6096000" y="3276600"/>
            <a:ext cx="2819400" cy="830997"/>
          </a:xfrm>
          <a:prstGeom prst="rect">
            <a:avLst/>
          </a:prstGeom>
          <a:noFill/>
        </p:spPr>
        <p:txBody>
          <a:bodyPr wrap="square" rtlCol="0">
            <a:spAutoFit/>
          </a:bodyPr>
          <a:lstStyle/>
          <a:p>
            <a:pPr algn="just"/>
            <a:r>
              <a:rPr lang="en-US" sz="1600" b="1" dirty="0" err="1" smtClean="0"/>
              <a:t>Mousumi</a:t>
            </a:r>
            <a:r>
              <a:rPr lang="en-US" sz="1600" b="1" dirty="0" smtClean="0"/>
              <a:t> </a:t>
            </a:r>
            <a:r>
              <a:rPr lang="en-US" sz="1600" b="1" dirty="0" err="1" smtClean="0"/>
              <a:t>Bhowmick</a:t>
            </a:r>
            <a:r>
              <a:rPr lang="en-US" sz="1600" b="1" dirty="0" smtClean="0"/>
              <a:t>, Singer &amp; Activist &amp; </a:t>
            </a:r>
            <a:r>
              <a:rPr lang="en-US" sz="1600" b="1" dirty="0" err="1" smtClean="0"/>
              <a:t>Amlan</a:t>
            </a:r>
            <a:r>
              <a:rPr lang="en-US" sz="1600" b="1" dirty="0" smtClean="0"/>
              <a:t> </a:t>
            </a:r>
            <a:r>
              <a:rPr lang="en-US" sz="1600" b="1" dirty="0" err="1" smtClean="0"/>
              <a:t>Dasgupta</a:t>
            </a:r>
            <a:r>
              <a:rPr lang="en-US" sz="1600" b="1" dirty="0" smtClean="0"/>
              <a:t>, eminent Educationist</a:t>
            </a:r>
            <a:endParaRPr lang="en-US" sz="1600" b="1" dirty="0"/>
          </a:p>
        </p:txBody>
      </p:sp>
      <p:sp>
        <p:nvSpPr>
          <p:cNvPr id="12" name="TextBox 11"/>
          <p:cNvSpPr txBox="1"/>
          <p:nvPr/>
        </p:nvSpPr>
        <p:spPr>
          <a:xfrm>
            <a:off x="3124200" y="3200400"/>
            <a:ext cx="2895600" cy="1077218"/>
          </a:xfrm>
          <a:prstGeom prst="rect">
            <a:avLst/>
          </a:prstGeom>
          <a:noFill/>
        </p:spPr>
        <p:txBody>
          <a:bodyPr wrap="square" rtlCol="0">
            <a:spAutoFit/>
          </a:bodyPr>
          <a:lstStyle/>
          <a:p>
            <a:pPr algn="just"/>
            <a:r>
              <a:rPr lang="en-US" sz="1600" b="1" dirty="0" err="1" smtClean="0"/>
              <a:t>Somoya</a:t>
            </a:r>
            <a:r>
              <a:rPr lang="en-US" sz="1600" b="1" dirty="0" smtClean="0"/>
              <a:t> </a:t>
            </a:r>
            <a:r>
              <a:rPr lang="en-US" sz="1600" b="1" dirty="0" err="1" smtClean="0"/>
              <a:t>Akhtar</a:t>
            </a:r>
            <a:r>
              <a:rPr lang="en-US" sz="1600" b="1" dirty="0" smtClean="0"/>
              <a:t>, Editor &amp; Publisher of </a:t>
            </a:r>
            <a:r>
              <a:rPr lang="en-US" sz="1600" b="1" dirty="0" err="1" smtClean="0"/>
              <a:t>Raban</a:t>
            </a:r>
            <a:r>
              <a:rPr lang="en-US" sz="1600" b="1" dirty="0" smtClean="0"/>
              <a:t> </a:t>
            </a:r>
            <a:r>
              <a:rPr lang="en-US" sz="1600" b="1" dirty="0" err="1" smtClean="0"/>
              <a:t>Prakadhani</a:t>
            </a:r>
            <a:r>
              <a:rPr lang="en-US" sz="1600" b="1" dirty="0" smtClean="0"/>
              <a:t> &amp; </a:t>
            </a:r>
            <a:r>
              <a:rPr lang="en-US" sz="1600" b="1" dirty="0" err="1" smtClean="0"/>
              <a:t>Sumita</a:t>
            </a:r>
            <a:r>
              <a:rPr lang="en-US" sz="1600" b="1" dirty="0" smtClean="0"/>
              <a:t> </a:t>
            </a:r>
            <a:r>
              <a:rPr lang="en-US" sz="1600" b="1" dirty="0" err="1" smtClean="0"/>
              <a:t>Samanta</a:t>
            </a:r>
            <a:r>
              <a:rPr lang="en-US" sz="1600" b="1" dirty="0" smtClean="0"/>
              <a:t>, Publisher </a:t>
            </a:r>
            <a:r>
              <a:rPr lang="en-US" sz="1600" b="1" dirty="0" err="1" smtClean="0"/>
              <a:t>Writa</a:t>
            </a:r>
            <a:r>
              <a:rPr lang="en-US" sz="1600" b="1" dirty="0" smtClean="0"/>
              <a:t> </a:t>
            </a:r>
            <a:r>
              <a:rPr lang="en-US" sz="1600" b="1" dirty="0" err="1" smtClean="0"/>
              <a:t>ptakashani</a:t>
            </a:r>
            <a:endParaRPr lang="en-US" sz="1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user\Downloads\54435800_2245585205663225_6312441077064269824_n.jpg"/>
          <p:cNvPicPr/>
          <p:nvPr/>
        </p:nvPicPr>
        <p:blipFill>
          <a:blip r:embed="rId2"/>
          <a:srcRect/>
          <a:stretch>
            <a:fillRect/>
          </a:stretch>
        </p:blipFill>
        <p:spPr bwMode="auto">
          <a:xfrm>
            <a:off x="228600" y="762000"/>
            <a:ext cx="3810000" cy="4572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descr="C:\Users\user\Downloads\DSC_0361.JPG"/>
          <p:cNvPicPr/>
          <p:nvPr/>
        </p:nvPicPr>
        <p:blipFill>
          <a:blip r:embed="rId3" cstate="print"/>
          <a:srcRect/>
          <a:stretch>
            <a:fillRect/>
          </a:stretch>
        </p:blipFill>
        <p:spPr bwMode="auto">
          <a:xfrm>
            <a:off x="4419600" y="838200"/>
            <a:ext cx="4343400" cy="4572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Rectangle 3"/>
          <p:cNvSpPr/>
          <p:nvPr/>
        </p:nvSpPr>
        <p:spPr>
          <a:xfrm>
            <a:off x="2057400" y="152400"/>
            <a:ext cx="5105400" cy="461665"/>
          </a:xfrm>
          <a:prstGeom prst="rect">
            <a:avLst/>
          </a:prstGeom>
        </p:spPr>
        <p:txBody>
          <a:bodyPr wrap="square">
            <a:spAutoFit/>
          </a:bodyPr>
          <a:lstStyle/>
          <a:p>
            <a:pPr algn="ctr"/>
            <a:r>
              <a:rPr lang="en-US" sz="2400" b="1" dirty="0" smtClean="0">
                <a:solidFill>
                  <a:srgbClr val="C00000"/>
                </a:solidFill>
              </a:rPr>
              <a:t>SOME GLIMPSES OF THE WORKSHOP</a:t>
            </a:r>
            <a:endParaRPr lang="en-US" sz="2400" b="1" dirty="0">
              <a:solidFill>
                <a:srgbClr val="C00000"/>
              </a:solidFill>
            </a:endParaRPr>
          </a:p>
        </p:txBody>
      </p:sp>
      <p:sp>
        <p:nvSpPr>
          <p:cNvPr id="5" name="TextBox 4"/>
          <p:cNvSpPr txBox="1"/>
          <p:nvPr/>
        </p:nvSpPr>
        <p:spPr>
          <a:xfrm>
            <a:off x="838200" y="5791200"/>
            <a:ext cx="7772400" cy="461665"/>
          </a:xfrm>
          <a:prstGeom prst="rect">
            <a:avLst/>
          </a:prstGeom>
          <a:noFill/>
        </p:spPr>
        <p:txBody>
          <a:bodyPr wrap="square" rtlCol="0">
            <a:spAutoFit/>
          </a:bodyPr>
          <a:lstStyle/>
          <a:p>
            <a:pPr algn="ctr"/>
            <a:r>
              <a:rPr lang="en-US" sz="2400" b="1" dirty="0" smtClean="0">
                <a:solidFill>
                  <a:srgbClr val="002060"/>
                </a:solidFill>
              </a:rPr>
              <a:t>The book stall and the desk for sale of Journals</a:t>
            </a:r>
            <a:endParaRPr lang="en-US" sz="2400" b="1"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USER\Desktop\Power point templates\1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Rectangle 2"/>
          <p:cNvSpPr/>
          <p:nvPr/>
        </p:nvSpPr>
        <p:spPr>
          <a:xfrm>
            <a:off x="228600" y="609600"/>
            <a:ext cx="8686800" cy="5016758"/>
          </a:xfrm>
          <a:prstGeom prst="rect">
            <a:avLst/>
          </a:prstGeom>
        </p:spPr>
        <p:txBody>
          <a:bodyPr wrap="square">
            <a:spAutoFit/>
          </a:bodyPr>
          <a:lstStyle/>
          <a:p>
            <a:pPr algn="just"/>
            <a:r>
              <a:rPr lang="en-US" sz="3200" b="1" dirty="0" smtClean="0"/>
              <a:t>The Department of Bengali, Lady </a:t>
            </a:r>
            <a:r>
              <a:rPr lang="en-US" sz="3200" b="1" dirty="0" err="1" smtClean="0"/>
              <a:t>Brabourne</a:t>
            </a:r>
            <a:r>
              <a:rPr lang="en-US" sz="3200" b="1" dirty="0" smtClean="0"/>
              <a:t> College has been dedicated and working on the process of intellectual empowerment of Undergraduate as well as Post Graduate students and not just limiting to acquirement of knowledge in any restricted form but to perpetuate this knowledge into the society as an embodiment  of knowledge stream. </a:t>
            </a:r>
            <a:r>
              <a:rPr lang="en-US" sz="3200" b="1" dirty="0" err="1" smtClean="0"/>
              <a:t>Rabindranath</a:t>
            </a:r>
            <a:r>
              <a:rPr lang="en-US" sz="3200" b="1" dirty="0" smtClean="0"/>
              <a:t> Tagore Advanced Research Centre approved by the University of Calcutta conceptualizes these views. </a:t>
            </a:r>
            <a:endParaRPr lang="en-IN" sz="32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228601"/>
          <a:ext cx="8458200" cy="2362200"/>
        </p:xfrm>
        <a:graphic>
          <a:graphicData uri="http://schemas.openxmlformats.org/drawingml/2006/table">
            <a:tbl>
              <a:tblPr>
                <a:tableStyleId>{69C7853C-536D-4A76-A0AE-DD22124D55A5}</a:tableStyleId>
              </a:tblPr>
              <a:tblGrid>
                <a:gridCol w="838200"/>
                <a:gridCol w="1676400"/>
                <a:gridCol w="5943600"/>
              </a:tblGrid>
              <a:tr h="472440">
                <a:tc rowSpan="3">
                  <a:txBody>
                    <a:bodyPr/>
                    <a:lstStyle/>
                    <a:p>
                      <a:pPr marL="0" marR="0" algn="ctr">
                        <a:lnSpc>
                          <a:spcPct val="115000"/>
                        </a:lnSpc>
                        <a:spcBef>
                          <a:spcPts val="0"/>
                        </a:spcBef>
                        <a:spcAft>
                          <a:spcPts val="0"/>
                        </a:spcAft>
                      </a:pPr>
                      <a:r>
                        <a:rPr lang="en-US" sz="4800" b="1" dirty="0">
                          <a:solidFill>
                            <a:srgbClr val="C00000"/>
                          </a:solidFill>
                        </a:rPr>
                        <a:t>14</a:t>
                      </a:r>
                      <a:endParaRPr lang="en-US" sz="4800" b="1" dirty="0">
                        <a:solidFill>
                          <a:srgbClr val="C00000"/>
                        </a:solidFill>
                        <a:latin typeface="Calibri"/>
                        <a:ea typeface="Times New Roman"/>
                        <a:cs typeface="Times New Roman"/>
                      </a:endParaRPr>
                    </a:p>
                  </a:txBody>
                  <a:tcPr marL="55002" marR="55002" marT="0" marB="0"/>
                </a:tc>
                <a:tc>
                  <a:txBody>
                    <a:bodyPr/>
                    <a:lstStyle/>
                    <a:p>
                      <a:pPr marL="0" marR="0" algn="just">
                        <a:lnSpc>
                          <a:spcPct val="115000"/>
                        </a:lnSpc>
                        <a:spcBef>
                          <a:spcPts val="0"/>
                        </a:spcBef>
                        <a:spcAft>
                          <a:spcPts val="0"/>
                        </a:spcAft>
                      </a:pPr>
                      <a:r>
                        <a:rPr lang="en-US" sz="2400" dirty="0"/>
                        <a:t>Date:</a:t>
                      </a:r>
                      <a:endParaRPr lang="en-US" sz="2400" dirty="0">
                        <a:latin typeface="Calibri"/>
                        <a:ea typeface="Times New Roman"/>
                        <a:cs typeface="Times New Roman"/>
                      </a:endParaRPr>
                    </a:p>
                  </a:txBody>
                  <a:tcPr marL="55002" marR="55002" marT="0" marB="0"/>
                </a:tc>
                <a:tc>
                  <a:txBody>
                    <a:bodyPr/>
                    <a:lstStyle/>
                    <a:p>
                      <a:pPr marL="0" marR="0" algn="just">
                        <a:lnSpc>
                          <a:spcPct val="115000"/>
                        </a:lnSpc>
                        <a:spcBef>
                          <a:spcPts val="0"/>
                        </a:spcBef>
                        <a:spcAft>
                          <a:spcPts val="0"/>
                        </a:spcAft>
                      </a:pPr>
                      <a:r>
                        <a:rPr lang="en-US" sz="2400"/>
                        <a:t>20.09.2019</a:t>
                      </a:r>
                      <a:endParaRPr lang="en-US" sz="2400">
                        <a:latin typeface="Calibri"/>
                        <a:ea typeface="Times New Roman"/>
                        <a:cs typeface="Times New Roman"/>
                      </a:endParaRPr>
                    </a:p>
                  </a:txBody>
                  <a:tcPr marL="55002" marR="55002" marT="0" marB="0"/>
                </a:tc>
              </a:tr>
              <a:tr h="944880">
                <a:tc vMerge="1">
                  <a:txBody>
                    <a:bodyPr/>
                    <a:lstStyle/>
                    <a:p>
                      <a:endParaRPr lang="en-US"/>
                    </a:p>
                  </a:txBody>
                  <a:tcPr/>
                </a:tc>
                <a:tc>
                  <a:txBody>
                    <a:bodyPr/>
                    <a:lstStyle/>
                    <a:p>
                      <a:pPr marL="0" marR="0" algn="just">
                        <a:lnSpc>
                          <a:spcPct val="115000"/>
                        </a:lnSpc>
                        <a:spcBef>
                          <a:spcPts val="0"/>
                        </a:spcBef>
                        <a:spcAft>
                          <a:spcPts val="0"/>
                        </a:spcAft>
                      </a:pPr>
                      <a:r>
                        <a:rPr lang="en-US" sz="2400" dirty="0" err="1"/>
                        <a:t>Programme</a:t>
                      </a:r>
                      <a:r>
                        <a:rPr lang="en-US" sz="2400" dirty="0"/>
                        <a:t>:</a:t>
                      </a:r>
                      <a:endParaRPr lang="en-US" sz="2400" dirty="0">
                        <a:latin typeface="Calibri"/>
                        <a:ea typeface="Times New Roman"/>
                        <a:cs typeface="Times New Roman"/>
                      </a:endParaRPr>
                    </a:p>
                  </a:txBody>
                  <a:tcPr marL="55002" marR="55002" marT="0" marB="0"/>
                </a:tc>
                <a:tc>
                  <a:txBody>
                    <a:bodyPr/>
                    <a:lstStyle/>
                    <a:p>
                      <a:pPr marL="0" marR="0" algn="just">
                        <a:lnSpc>
                          <a:spcPct val="115000"/>
                        </a:lnSpc>
                        <a:spcBef>
                          <a:spcPts val="0"/>
                        </a:spcBef>
                        <a:spcAft>
                          <a:spcPts val="0"/>
                        </a:spcAft>
                      </a:pPr>
                      <a:r>
                        <a:rPr lang="en-US" sz="2400" b="1" dirty="0">
                          <a:solidFill>
                            <a:srgbClr val="0070C0"/>
                          </a:solidFill>
                        </a:rPr>
                        <a:t>5</a:t>
                      </a:r>
                      <a:r>
                        <a:rPr lang="en-US" sz="2400" b="1" baseline="30000" dirty="0">
                          <a:solidFill>
                            <a:srgbClr val="0070C0"/>
                          </a:solidFill>
                        </a:rPr>
                        <a:t>th</a:t>
                      </a:r>
                      <a:r>
                        <a:rPr lang="en-US" sz="2400" b="1" dirty="0">
                          <a:solidFill>
                            <a:srgbClr val="0070C0"/>
                          </a:solidFill>
                        </a:rPr>
                        <a:t> Sri </a:t>
                      </a:r>
                      <a:r>
                        <a:rPr lang="en-US" sz="2400" b="1" dirty="0" err="1">
                          <a:solidFill>
                            <a:srgbClr val="0070C0"/>
                          </a:solidFill>
                        </a:rPr>
                        <a:t>Jatish</a:t>
                      </a:r>
                      <a:r>
                        <a:rPr lang="en-US" sz="2400" b="1" dirty="0">
                          <a:solidFill>
                            <a:srgbClr val="0070C0"/>
                          </a:solidFill>
                        </a:rPr>
                        <a:t> Chandra </a:t>
                      </a:r>
                      <a:r>
                        <a:rPr lang="en-US" sz="2400" b="1" dirty="0" err="1">
                          <a:solidFill>
                            <a:srgbClr val="0070C0"/>
                          </a:solidFill>
                        </a:rPr>
                        <a:t>Datta</a:t>
                      </a:r>
                      <a:r>
                        <a:rPr lang="en-US" sz="2400" b="1" dirty="0">
                          <a:solidFill>
                            <a:srgbClr val="0070C0"/>
                          </a:solidFill>
                        </a:rPr>
                        <a:t> Endowment Lecture:  </a:t>
                      </a:r>
                      <a:r>
                        <a:rPr lang="en-US" sz="2400" dirty="0" err="1"/>
                        <a:t>Kalpobigyan</a:t>
                      </a:r>
                      <a:r>
                        <a:rPr lang="en-US" sz="2400" dirty="0"/>
                        <a:t> (Science fiction)</a:t>
                      </a:r>
                      <a:endParaRPr lang="en-US" sz="2400" dirty="0">
                        <a:latin typeface="Calibri"/>
                        <a:ea typeface="Times New Roman"/>
                        <a:cs typeface="Times New Roman"/>
                      </a:endParaRPr>
                    </a:p>
                  </a:txBody>
                  <a:tcPr marL="55002" marR="55002" marT="0" marB="0"/>
                </a:tc>
              </a:tr>
              <a:tr h="944880">
                <a:tc vMerge="1">
                  <a:txBody>
                    <a:bodyPr/>
                    <a:lstStyle/>
                    <a:p>
                      <a:endParaRPr lang="en-US"/>
                    </a:p>
                  </a:txBody>
                  <a:tcPr/>
                </a:tc>
                <a:tc>
                  <a:txBody>
                    <a:bodyPr/>
                    <a:lstStyle/>
                    <a:p>
                      <a:pPr marL="0" marR="0" algn="just">
                        <a:lnSpc>
                          <a:spcPct val="115000"/>
                        </a:lnSpc>
                        <a:spcBef>
                          <a:spcPts val="0"/>
                        </a:spcBef>
                        <a:spcAft>
                          <a:spcPts val="0"/>
                        </a:spcAft>
                      </a:pPr>
                      <a:r>
                        <a:rPr lang="en-US" sz="2400"/>
                        <a:t>Resource Person:</a:t>
                      </a:r>
                      <a:endParaRPr lang="en-US" sz="2400">
                        <a:latin typeface="Calibri"/>
                        <a:ea typeface="Times New Roman"/>
                        <a:cs typeface="Times New Roman"/>
                      </a:endParaRPr>
                    </a:p>
                  </a:txBody>
                  <a:tcPr marL="55002" marR="55002" marT="0" marB="0"/>
                </a:tc>
                <a:tc>
                  <a:txBody>
                    <a:bodyPr/>
                    <a:lstStyle/>
                    <a:p>
                      <a:pPr marL="0" marR="0" algn="just">
                        <a:lnSpc>
                          <a:spcPct val="115000"/>
                        </a:lnSpc>
                        <a:spcBef>
                          <a:spcPts val="0"/>
                        </a:spcBef>
                        <a:spcAft>
                          <a:spcPts val="0"/>
                        </a:spcAft>
                      </a:pPr>
                      <a:r>
                        <a:rPr lang="en-US" sz="2400" b="1" dirty="0">
                          <a:solidFill>
                            <a:srgbClr val="00B050"/>
                          </a:solidFill>
                        </a:rPr>
                        <a:t>Prof. </a:t>
                      </a:r>
                      <a:r>
                        <a:rPr lang="en-US" sz="2400" b="1" dirty="0" err="1">
                          <a:solidFill>
                            <a:srgbClr val="00B050"/>
                          </a:solidFill>
                        </a:rPr>
                        <a:t>Palash</a:t>
                      </a:r>
                      <a:r>
                        <a:rPr lang="en-US" sz="2400" b="1" dirty="0">
                          <a:solidFill>
                            <a:srgbClr val="00B050"/>
                          </a:solidFill>
                        </a:rPr>
                        <a:t> </a:t>
                      </a:r>
                      <a:r>
                        <a:rPr lang="en-US" sz="2400" b="1" dirty="0" err="1">
                          <a:solidFill>
                            <a:srgbClr val="00B050"/>
                          </a:solidFill>
                        </a:rPr>
                        <a:t>Baran</a:t>
                      </a:r>
                      <a:r>
                        <a:rPr lang="en-US" sz="2400" b="1" dirty="0">
                          <a:solidFill>
                            <a:srgbClr val="00B050"/>
                          </a:solidFill>
                        </a:rPr>
                        <a:t> Pal</a:t>
                      </a:r>
                    </a:p>
                    <a:p>
                      <a:pPr marL="0" marR="0" algn="just">
                        <a:lnSpc>
                          <a:spcPct val="115000"/>
                        </a:lnSpc>
                        <a:spcBef>
                          <a:spcPts val="0"/>
                        </a:spcBef>
                        <a:spcAft>
                          <a:spcPts val="0"/>
                        </a:spcAft>
                      </a:pPr>
                      <a:r>
                        <a:rPr lang="en-US" sz="2400" dirty="0"/>
                        <a:t>Eminent Physicist</a:t>
                      </a:r>
                      <a:endParaRPr lang="en-US" sz="2400" dirty="0">
                        <a:latin typeface="Calibri"/>
                        <a:ea typeface="Times New Roman"/>
                        <a:cs typeface="Times New Roman"/>
                      </a:endParaRPr>
                    </a:p>
                  </a:txBody>
                  <a:tcPr marL="55002" marR="55002" marT="0" marB="0"/>
                </a:tc>
              </a:tr>
            </a:tbl>
          </a:graphicData>
        </a:graphic>
      </p:graphicFrame>
      <p:pic>
        <p:nvPicPr>
          <p:cNvPr id="3" name="Picture 2" descr="C:\Users\user\Downloads\IMG-20200415-WA0049 (1).jpg"/>
          <p:cNvPicPr/>
          <p:nvPr/>
        </p:nvPicPr>
        <p:blipFill>
          <a:blip r:embed="rId2">
            <a:lum bright="20000"/>
          </a:blip>
          <a:srcRect/>
          <a:stretch>
            <a:fillRect/>
          </a:stretch>
        </p:blipFill>
        <p:spPr bwMode="auto">
          <a:xfrm>
            <a:off x="4419600" y="2895600"/>
            <a:ext cx="4419600" cy="304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15-WA0050 (1).jpg"/>
          <p:cNvPicPr/>
          <p:nvPr/>
        </p:nvPicPr>
        <p:blipFill>
          <a:blip r:embed="rId3" cstate="print"/>
          <a:srcRect/>
          <a:stretch>
            <a:fillRect/>
          </a:stretch>
        </p:blipFill>
        <p:spPr bwMode="auto">
          <a:xfrm>
            <a:off x="533400" y="2895600"/>
            <a:ext cx="3581400" cy="3581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a:xfrm>
            <a:off x="4495800" y="6096000"/>
            <a:ext cx="4419600" cy="984885"/>
          </a:xfrm>
          <a:prstGeom prst="rect">
            <a:avLst/>
          </a:prstGeom>
          <a:noFill/>
        </p:spPr>
        <p:txBody>
          <a:bodyPr wrap="square" rtlCol="0">
            <a:spAutoFit/>
          </a:bodyPr>
          <a:lstStyle/>
          <a:p>
            <a:pPr algn="ctr"/>
            <a:r>
              <a:rPr lang="en-US" sz="2000" b="1" dirty="0" smtClean="0">
                <a:solidFill>
                  <a:srgbClr val="002060"/>
                </a:solidFill>
              </a:rPr>
              <a:t>Prof. </a:t>
            </a:r>
            <a:r>
              <a:rPr lang="en-US" sz="2000" b="1" dirty="0" err="1" smtClean="0">
                <a:solidFill>
                  <a:srgbClr val="002060"/>
                </a:solidFill>
              </a:rPr>
              <a:t>Palash</a:t>
            </a:r>
            <a:r>
              <a:rPr lang="en-US" sz="2000" b="1" dirty="0" smtClean="0">
                <a:solidFill>
                  <a:srgbClr val="002060"/>
                </a:solidFill>
              </a:rPr>
              <a:t> </a:t>
            </a:r>
            <a:r>
              <a:rPr lang="en-US" sz="2000" b="1" dirty="0" err="1" smtClean="0">
                <a:solidFill>
                  <a:srgbClr val="002060"/>
                </a:solidFill>
              </a:rPr>
              <a:t>Baran</a:t>
            </a:r>
            <a:r>
              <a:rPr lang="en-US" sz="2000" b="1" dirty="0" smtClean="0">
                <a:solidFill>
                  <a:srgbClr val="002060"/>
                </a:solidFill>
              </a:rPr>
              <a:t> Pal delivering his lecture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1"/>
            <a:ext cx="8229600" cy="4154984"/>
          </a:xfrm>
          <a:prstGeom prst="rect">
            <a:avLst/>
          </a:prstGeom>
        </p:spPr>
        <p:txBody>
          <a:bodyPr wrap="square">
            <a:spAutoFit/>
          </a:bodyPr>
          <a:lstStyle/>
          <a:p>
            <a:pPr algn="just"/>
            <a:r>
              <a:rPr lang="en-US" sz="4800" b="1" dirty="0" smtClean="0">
                <a:solidFill>
                  <a:srgbClr val="C00000"/>
                </a:solidFill>
              </a:rPr>
              <a:t>15.</a:t>
            </a:r>
            <a:r>
              <a:rPr lang="en-US" sz="3600" dirty="0" smtClean="0"/>
              <a:t> Two other </a:t>
            </a:r>
            <a:r>
              <a:rPr lang="en-US" sz="3600" dirty="0" smtClean="0">
                <a:solidFill>
                  <a:srgbClr val="0070C0"/>
                </a:solidFill>
              </a:rPr>
              <a:t>E</a:t>
            </a:r>
            <a:r>
              <a:rPr lang="en-US" sz="3600" b="1" dirty="0" smtClean="0">
                <a:solidFill>
                  <a:srgbClr val="0070C0"/>
                </a:solidFill>
              </a:rPr>
              <a:t>ndowment Lectures</a:t>
            </a:r>
            <a:r>
              <a:rPr lang="en-US" sz="3600" dirty="0" smtClean="0">
                <a:solidFill>
                  <a:srgbClr val="0070C0"/>
                </a:solidFill>
              </a:rPr>
              <a:t> </a:t>
            </a:r>
            <a:r>
              <a:rPr lang="en-US" sz="3600" dirty="0" smtClean="0"/>
              <a:t>in memory of </a:t>
            </a:r>
            <a:r>
              <a:rPr lang="en-US" sz="3600" b="1" dirty="0" smtClean="0">
                <a:solidFill>
                  <a:srgbClr val="00B050"/>
                </a:solidFill>
              </a:rPr>
              <a:t>Sri </a:t>
            </a:r>
            <a:r>
              <a:rPr lang="en-US" sz="3600" b="1" dirty="0" err="1" smtClean="0">
                <a:solidFill>
                  <a:srgbClr val="00B050"/>
                </a:solidFill>
              </a:rPr>
              <a:t>Jatish</a:t>
            </a:r>
            <a:r>
              <a:rPr lang="en-US" sz="3600" b="1" dirty="0" smtClean="0">
                <a:solidFill>
                  <a:srgbClr val="00B050"/>
                </a:solidFill>
              </a:rPr>
              <a:t>. Ch. </a:t>
            </a:r>
            <a:r>
              <a:rPr lang="en-US" sz="3600" b="1" dirty="0" err="1" smtClean="0">
                <a:solidFill>
                  <a:srgbClr val="00B050"/>
                </a:solidFill>
              </a:rPr>
              <a:t>Datta</a:t>
            </a:r>
            <a:r>
              <a:rPr lang="en-US" sz="3600" dirty="0" smtClean="0">
                <a:solidFill>
                  <a:srgbClr val="00B050"/>
                </a:solidFill>
              </a:rPr>
              <a:t> </a:t>
            </a:r>
            <a:r>
              <a:rPr lang="en-US" sz="3600" dirty="0" smtClean="0"/>
              <a:t>(Father of Prof. </a:t>
            </a:r>
            <a:r>
              <a:rPr lang="en-US" sz="3600" dirty="0" err="1" smtClean="0"/>
              <a:t>Gopa</a:t>
            </a:r>
            <a:r>
              <a:rPr lang="en-US" sz="3600" dirty="0" smtClean="0"/>
              <a:t> </a:t>
            </a:r>
            <a:r>
              <a:rPr lang="en-US" sz="3600" dirty="0" err="1" smtClean="0"/>
              <a:t>Datta</a:t>
            </a:r>
            <a:r>
              <a:rPr lang="en-US" sz="3600" dirty="0" smtClean="0"/>
              <a:t>, Former Principal, Lady </a:t>
            </a:r>
            <a:r>
              <a:rPr lang="en-US" sz="3600" dirty="0" err="1" smtClean="0"/>
              <a:t>Brabourne</a:t>
            </a:r>
            <a:r>
              <a:rPr lang="en-US" sz="3600" dirty="0" smtClean="0"/>
              <a:t> College) and </a:t>
            </a:r>
            <a:r>
              <a:rPr lang="en-US" sz="3600" b="1" dirty="0" smtClean="0">
                <a:solidFill>
                  <a:srgbClr val="00B050"/>
                </a:solidFill>
              </a:rPr>
              <a:t>Sri </a:t>
            </a:r>
            <a:r>
              <a:rPr lang="en-US" sz="3600" b="1" dirty="0" err="1" smtClean="0">
                <a:solidFill>
                  <a:srgbClr val="00B050"/>
                </a:solidFill>
              </a:rPr>
              <a:t>Prankrishna</a:t>
            </a:r>
            <a:r>
              <a:rPr lang="en-US" sz="3600" b="1" dirty="0" smtClean="0">
                <a:solidFill>
                  <a:srgbClr val="00B050"/>
                </a:solidFill>
              </a:rPr>
              <a:t> Bhattacharya</a:t>
            </a:r>
            <a:r>
              <a:rPr lang="en-US" sz="3600" dirty="0" smtClean="0"/>
              <a:t> (Grand father of Dr. </a:t>
            </a:r>
            <a:r>
              <a:rPr lang="en-US" sz="3600" dirty="0" err="1" smtClean="0"/>
              <a:t>Sampa</a:t>
            </a:r>
            <a:r>
              <a:rPr lang="en-US" sz="3600" dirty="0" smtClean="0"/>
              <a:t> </a:t>
            </a:r>
            <a:r>
              <a:rPr lang="en-US" sz="3600" dirty="0" err="1" smtClean="0"/>
              <a:t>Bhattacharjee</a:t>
            </a:r>
            <a:r>
              <a:rPr lang="en-US" sz="3600" dirty="0" smtClean="0"/>
              <a:t> one of our Alumni) were also organized. </a:t>
            </a:r>
            <a:endParaRPr lang="en-U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Users\USER\Desktop\Power point templates\11.jpg"/>
          <p:cNvPicPr>
            <a:picLocks noChangeAspect="1" noChangeArrowheads="1"/>
          </p:cNvPicPr>
          <p:nvPr/>
        </p:nvPicPr>
        <p:blipFill>
          <a:blip r:embed="rId2"/>
          <a:srcRect/>
          <a:stretch>
            <a:fillRect/>
          </a:stretch>
        </p:blipFill>
        <p:spPr bwMode="auto">
          <a:xfrm>
            <a:off x="0" y="228600"/>
            <a:ext cx="9144000" cy="6400800"/>
          </a:xfrm>
          <a:prstGeom prst="rect">
            <a:avLst/>
          </a:prstGeom>
          <a:noFill/>
        </p:spPr>
      </p:pic>
      <p:sp>
        <p:nvSpPr>
          <p:cNvPr id="3" name="Rectangle 2"/>
          <p:cNvSpPr/>
          <p:nvPr/>
        </p:nvSpPr>
        <p:spPr>
          <a:xfrm>
            <a:off x="228600" y="304801"/>
            <a:ext cx="8610600" cy="6124754"/>
          </a:xfrm>
          <a:prstGeom prst="rect">
            <a:avLst/>
          </a:prstGeom>
        </p:spPr>
        <p:txBody>
          <a:bodyPr wrap="square">
            <a:spAutoFit/>
          </a:bodyPr>
          <a:lstStyle/>
          <a:p>
            <a:pPr algn="just"/>
            <a:r>
              <a:rPr lang="en-US" sz="2800" dirty="0" smtClean="0"/>
              <a:t>Since its </a:t>
            </a:r>
            <a:r>
              <a:rPr lang="en-US" sz="2800" b="1" dirty="0" smtClean="0">
                <a:solidFill>
                  <a:srgbClr val="7030A0"/>
                </a:solidFill>
              </a:rPr>
              <a:t>inception on 14</a:t>
            </a:r>
            <a:r>
              <a:rPr lang="en-US" sz="2800" b="1" baseline="30000" dirty="0" smtClean="0">
                <a:solidFill>
                  <a:srgbClr val="7030A0"/>
                </a:solidFill>
              </a:rPr>
              <a:t>th</a:t>
            </a:r>
            <a:r>
              <a:rPr lang="en-US" sz="2800" b="1" dirty="0" smtClean="0">
                <a:solidFill>
                  <a:srgbClr val="7030A0"/>
                </a:solidFill>
              </a:rPr>
              <a:t> August, 2014</a:t>
            </a:r>
            <a:r>
              <a:rPr lang="en-US" sz="2800" dirty="0" smtClean="0">
                <a:solidFill>
                  <a:srgbClr val="7030A0"/>
                </a:solidFill>
              </a:rPr>
              <a:t> </a:t>
            </a:r>
            <a:r>
              <a:rPr lang="en-US" sz="2800" dirty="0" smtClean="0"/>
              <a:t>(</a:t>
            </a:r>
            <a:r>
              <a:rPr lang="en-US" sz="2800" b="1" dirty="0" smtClean="0">
                <a:solidFill>
                  <a:srgbClr val="0070C0"/>
                </a:solidFill>
              </a:rPr>
              <a:t>inaugurated by Late </a:t>
            </a:r>
            <a:r>
              <a:rPr lang="en-US" sz="2800" b="1" dirty="0" err="1" smtClean="0">
                <a:solidFill>
                  <a:srgbClr val="0070C0"/>
                </a:solidFill>
              </a:rPr>
              <a:t>Tushar</a:t>
            </a:r>
            <a:r>
              <a:rPr lang="en-US" sz="2800" b="1" dirty="0" smtClean="0">
                <a:solidFill>
                  <a:srgbClr val="0070C0"/>
                </a:solidFill>
              </a:rPr>
              <a:t> </a:t>
            </a:r>
            <a:r>
              <a:rPr lang="en-US" sz="2800" b="1" dirty="0" err="1" smtClean="0">
                <a:solidFill>
                  <a:srgbClr val="0070C0"/>
                </a:solidFill>
              </a:rPr>
              <a:t>Kanjilal</a:t>
            </a:r>
            <a:r>
              <a:rPr lang="en-US" sz="2800" dirty="0" smtClean="0"/>
              <a:t>, Founder of Tagore rural development society), the focal point of this centre is to work on the thrust area of “</a:t>
            </a:r>
            <a:r>
              <a:rPr lang="en-US" sz="2800" b="1" dirty="0" smtClean="0">
                <a:solidFill>
                  <a:srgbClr val="C00000"/>
                </a:solidFill>
              </a:rPr>
              <a:t>KNOW THY REGION</a:t>
            </a:r>
            <a:r>
              <a:rPr lang="en-US" sz="2800" dirty="0" smtClean="0"/>
              <a:t>’’. </a:t>
            </a:r>
            <a:endParaRPr lang="en-IN" sz="2800" dirty="0" smtClean="0"/>
          </a:p>
          <a:p>
            <a:pPr lvl="0" algn="just">
              <a:buFont typeface="Wingdings" pitchFamily="2" charset="2"/>
              <a:buChar char="ü"/>
            </a:pPr>
            <a:r>
              <a:rPr lang="en-US" sz="2800" dirty="0" smtClean="0"/>
              <a:t> The Centre can now boast of a great collection of different types of folk songs, drama, literature and art. </a:t>
            </a:r>
            <a:endParaRPr lang="en-IN" sz="2800" dirty="0" smtClean="0"/>
          </a:p>
          <a:p>
            <a:pPr lvl="0" algn="just">
              <a:buFont typeface="Wingdings" pitchFamily="2" charset="2"/>
              <a:buChar char="ü"/>
            </a:pPr>
            <a:r>
              <a:rPr lang="en-US" sz="2800" dirty="0" smtClean="0"/>
              <a:t> It also has a great collection of paintings of famous Bengali painters. </a:t>
            </a:r>
            <a:endParaRPr lang="en-IN" sz="2800" dirty="0" smtClean="0"/>
          </a:p>
          <a:p>
            <a:pPr lvl="0" algn="just">
              <a:buFont typeface="Wingdings" pitchFamily="2" charset="2"/>
              <a:buChar char="ü"/>
            </a:pPr>
            <a:r>
              <a:rPr lang="en-US" sz="2800" dirty="0" smtClean="0"/>
              <a:t> The Centre has </a:t>
            </a:r>
            <a:r>
              <a:rPr lang="en-US" sz="2800" b="1" dirty="0" smtClean="0"/>
              <a:t>digitized SANI BARER CHITHI, DASI and BANGADARSHAN</a:t>
            </a:r>
            <a:r>
              <a:rPr lang="en-US" sz="2800" dirty="0" smtClean="0"/>
              <a:t>, the three famous Bengali Magazine Edited by </a:t>
            </a:r>
            <a:r>
              <a:rPr lang="en-US" sz="2800" dirty="0" err="1" smtClean="0"/>
              <a:t>Bankim</a:t>
            </a:r>
            <a:r>
              <a:rPr lang="en-US" sz="2800" dirty="0" smtClean="0"/>
              <a:t> Chandra </a:t>
            </a:r>
            <a:r>
              <a:rPr lang="en-US" sz="2800" dirty="0" err="1" smtClean="0"/>
              <a:t>Chattopadhyay</a:t>
            </a:r>
            <a:r>
              <a:rPr lang="en-US" sz="2800" dirty="0" smtClean="0"/>
              <a:t> and </a:t>
            </a:r>
            <a:r>
              <a:rPr lang="en-US" sz="2800" dirty="0" err="1" smtClean="0"/>
              <a:t>Sajani</a:t>
            </a:r>
            <a:r>
              <a:rPr lang="en-US" sz="2800" dirty="0" smtClean="0"/>
              <a:t> </a:t>
            </a:r>
            <a:r>
              <a:rPr lang="en-US" sz="2800" dirty="0" err="1" smtClean="0"/>
              <a:t>Kanta</a:t>
            </a:r>
            <a:r>
              <a:rPr lang="en-US" sz="2800" dirty="0" smtClean="0"/>
              <a:t> Das. This project was funded by the Higher Education Department, Govt. of West </a:t>
            </a:r>
            <a:r>
              <a:rPr lang="en-US" sz="2800" dirty="0" smtClean="0"/>
              <a:t>Bengal in the year 2016-17. </a:t>
            </a:r>
            <a:endParaRPr lang="en-IN"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52400" y="228600"/>
            <a:ext cx="87630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C00000"/>
                </a:solidFill>
                <a:effectLst/>
                <a:ea typeface="Times New Roman" pitchFamily="18" charset="0"/>
                <a:cs typeface="Times New Roman" pitchFamily="18" charset="0"/>
              </a:rPr>
              <a:t>PUBLICATION OF A PEER-REVIEWED JOURNAL </a:t>
            </a:r>
            <a:endParaRPr kumimoji="0" lang="en-US" sz="32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ea typeface="Times New Roman" pitchFamily="18" charset="0"/>
                <a:cs typeface="Times New Roman" pitchFamily="18" charset="0"/>
              </a:rPr>
              <a:t>The Centre has </a:t>
            </a:r>
            <a:r>
              <a:rPr kumimoji="0" lang="en-US" sz="3200" b="0" i="0" u="none" strike="noStrike" cap="none" normalizeH="0" baseline="0" dirty="0" smtClean="0">
                <a:ln>
                  <a:noFill/>
                </a:ln>
                <a:solidFill>
                  <a:srgbClr val="000000"/>
                </a:solidFill>
                <a:effectLst/>
                <a:ea typeface="Times New Roman" pitchFamily="18" charset="0"/>
                <a:cs typeface="Times New Roman" pitchFamily="18" charset="0"/>
              </a:rPr>
              <a:t>published a </a:t>
            </a:r>
            <a:r>
              <a:rPr kumimoji="0" lang="en-US" sz="3200" b="1" i="0" u="none" strike="noStrike" cap="none" normalizeH="0" baseline="0" dirty="0" smtClean="0">
                <a:ln>
                  <a:noFill/>
                </a:ln>
                <a:solidFill>
                  <a:srgbClr val="000000"/>
                </a:solidFill>
                <a:effectLst/>
                <a:ea typeface="Times New Roman" pitchFamily="18" charset="0"/>
                <a:cs typeface="Times New Roman" pitchFamily="18" charset="0"/>
              </a:rPr>
              <a:t>peer-reviewed Journal</a:t>
            </a:r>
            <a:r>
              <a:rPr kumimoji="0" lang="en-US" sz="3200" b="0" i="0" u="none" strike="noStrike" cap="none" normalizeH="0" baseline="0" dirty="0" smtClean="0">
                <a:ln>
                  <a:noFill/>
                </a:ln>
                <a:solidFill>
                  <a:schemeClr val="tx1"/>
                </a:solidFill>
                <a:effectLst/>
                <a:ea typeface="Times New Roman" pitchFamily="18" charset="0"/>
                <a:cs typeface="Times New Roman" pitchFamily="18" charset="0"/>
              </a:rPr>
              <a:t> since 2017 funded by Department of Higher Education, Govt. of West Bengal. </a:t>
            </a:r>
            <a:endParaRPr kumimoji="0" lang="en-US" sz="3200" b="0" i="0" u="none" strike="noStrike" cap="none" normalizeH="0" baseline="0" dirty="0" smtClean="0">
              <a:ln>
                <a:noFill/>
              </a:ln>
              <a:solidFill>
                <a:schemeClr val="tx1"/>
              </a:solidFill>
              <a:effectLst/>
              <a:cs typeface="Arial" pitchFamily="34" charset="0"/>
            </a:endParaRPr>
          </a:p>
        </p:txBody>
      </p:sp>
      <p:pic>
        <p:nvPicPr>
          <p:cNvPr id="3" name="Picture 2" descr="C:\Users\user\Downloads\IMG-20200420-WA0009.jpg"/>
          <p:cNvPicPr/>
          <p:nvPr/>
        </p:nvPicPr>
        <p:blipFill>
          <a:blip r:embed="rId3" cstate="print"/>
          <a:srcRect l="8224"/>
          <a:stretch>
            <a:fillRect/>
          </a:stretch>
        </p:blipFill>
        <p:spPr bwMode="auto">
          <a:xfrm>
            <a:off x="304800" y="2286000"/>
            <a:ext cx="2667000" cy="3505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IMG-20200420-WA0008.jpg"/>
          <p:cNvPicPr/>
          <p:nvPr/>
        </p:nvPicPr>
        <p:blipFill>
          <a:blip r:embed="rId4" cstate="print"/>
          <a:srcRect l="10325" t="11076" r="5631"/>
          <a:stretch>
            <a:fillRect/>
          </a:stretch>
        </p:blipFill>
        <p:spPr bwMode="auto">
          <a:xfrm>
            <a:off x="3276600" y="2286000"/>
            <a:ext cx="2743200" cy="3505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IMG-20200420-WA0002.jpg"/>
          <p:cNvPicPr/>
          <p:nvPr/>
        </p:nvPicPr>
        <p:blipFill>
          <a:blip r:embed="rId5" cstate="print"/>
          <a:srcRect/>
          <a:stretch>
            <a:fillRect/>
          </a:stretch>
        </p:blipFill>
        <p:spPr bwMode="auto">
          <a:xfrm>
            <a:off x="6324600" y="2286000"/>
            <a:ext cx="2514600" cy="3505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304800" y="6019800"/>
            <a:ext cx="8534400" cy="461665"/>
          </a:xfrm>
          <a:prstGeom prst="rect">
            <a:avLst/>
          </a:prstGeom>
          <a:noFill/>
        </p:spPr>
        <p:txBody>
          <a:bodyPr wrap="square" rtlCol="0">
            <a:spAutoFit/>
          </a:bodyPr>
          <a:lstStyle/>
          <a:p>
            <a:r>
              <a:rPr lang="en-US" sz="2400" b="1" dirty="0" smtClean="0"/>
              <a:t>        1</a:t>
            </a:r>
            <a:r>
              <a:rPr lang="en-US" sz="2400" b="1" baseline="30000" dirty="0" smtClean="0"/>
              <a:t>st</a:t>
            </a:r>
            <a:r>
              <a:rPr lang="en-US" sz="2400" b="1" dirty="0" smtClean="0"/>
              <a:t> volume                         2</a:t>
            </a:r>
            <a:r>
              <a:rPr lang="en-US" sz="2400" b="1" baseline="30000" dirty="0" smtClean="0"/>
              <a:t>nd</a:t>
            </a:r>
            <a:r>
              <a:rPr lang="en-US" sz="2400" b="1" dirty="0" smtClean="0"/>
              <a:t> volume                        3</a:t>
            </a:r>
            <a:r>
              <a:rPr lang="en-US" sz="2400" b="1" baseline="30000" dirty="0" smtClean="0"/>
              <a:t>rd</a:t>
            </a:r>
            <a:r>
              <a:rPr lang="en-US" sz="2400" b="1" dirty="0" smtClean="0"/>
              <a:t> volume                        </a:t>
            </a:r>
            <a:endParaRPr lang="en-US" sz="2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52400" y="0"/>
            <a:ext cx="88392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C00000"/>
                </a:solidFill>
                <a:effectLst/>
                <a:latin typeface="Calibri" pitchFamily="34" charset="0"/>
                <a:ea typeface="Times New Roman" pitchFamily="18" charset="0"/>
                <a:cs typeface="Times New Roman" pitchFamily="18" charset="0"/>
              </a:rPr>
              <a:t>The Centre has organized the following lectures, seminars and workshops:</a:t>
            </a:r>
            <a:endParaRPr kumimoji="0" lang="en-US" sz="3200" b="0" i="0" u="none" strike="noStrike" cap="none" normalizeH="0" baseline="0" dirty="0" smtClean="0">
              <a:ln>
                <a:noFill/>
              </a:ln>
              <a:solidFill>
                <a:srgbClr val="C00000"/>
              </a:solidFill>
              <a:effectLst/>
              <a:latin typeface="Arial" pitchFamily="34" charset="0"/>
              <a:cs typeface="Arial" pitchFamily="34" charset="0"/>
            </a:endParaRPr>
          </a:p>
        </p:txBody>
      </p:sp>
      <p:graphicFrame>
        <p:nvGraphicFramePr>
          <p:cNvPr id="7" name="Table 6"/>
          <p:cNvGraphicFramePr>
            <a:graphicFrameLocks noGrp="1"/>
          </p:cNvGraphicFramePr>
          <p:nvPr/>
        </p:nvGraphicFramePr>
        <p:xfrm>
          <a:off x="304800" y="1143001"/>
          <a:ext cx="8458200" cy="2168897"/>
        </p:xfrm>
        <a:graphic>
          <a:graphicData uri="http://schemas.openxmlformats.org/drawingml/2006/table">
            <a:tbl>
              <a:tblPr>
                <a:tableStyleId>{16D9F66E-5EB9-4882-86FB-DCBF35E3C3E4}</a:tableStyleId>
              </a:tblPr>
              <a:tblGrid>
                <a:gridCol w="1066800"/>
                <a:gridCol w="2971800"/>
                <a:gridCol w="4419600"/>
              </a:tblGrid>
              <a:tr h="486401">
                <a:tc rowSpan="3">
                  <a:txBody>
                    <a:bodyPr/>
                    <a:lstStyle/>
                    <a:p>
                      <a:pPr algn="ctr">
                        <a:lnSpc>
                          <a:spcPct val="115000"/>
                        </a:lnSpc>
                        <a:spcAft>
                          <a:spcPts val="0"/>
                        </a:spcAft>
                      </a:pPr>
                      <a:r>
                        <a:rPr lang="en-US" sz="4800" b="1" dirty="0">
                          <a:solidFill>
                            <a:srgbClr val="C00000"/>
                          </a:solidFill>
                        </a:rPr>
                        <a:t>1</a:t>
                      </a:r>
                      <a:endParaRPr lang="en-IN" sz="4800" b="1" dirty="0">
                        <a:solidFill>
                          <a:srgbClr val="C00000"/>
                        </a:solidFill>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dirty="0"/>
                        <a:t>Date:</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a:t>11.11.2014 </a:t>
                      </a:r>
                      <a:endParaRPr lang="en-IN" sz="2400">
                        <a:latin typeface="Calibri"/>
                        <a:ea typeface="Times New Roman"/>
                        <a:cs typeface="Times New Roman"/>
                      </a:endParaRPr>
                    </a:p>
                  </a:txBody>
                  <a:tcPr marL="57600" marR="57600" marT="0" marB="0"/>
                </a:tc>
              </a:tr>
              <a:tr h="823599">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70C0"/>
                          </a:solidFill>
                        </a:rPr>
                        <a:t>Documentary film show </a:t>
                      </a:r>
                      <a:r>
                        <a:rPr lang="en-US" sz="2400" dirty="0"/>
                        <a:t>on Paintings of </a:t>
                      </a:r>
                      <a:r>
                        <a:rPr lang="en-US" sz="2400" dirty="0" err="1"/>
                        <a:t>Rabindranath</a:t>
                      </a:r>
                      <a:r>
                        <a:rPr lang="en-US" sz="2400" dirty="0"/>
                        <a:t> Tagore</a:t>
                      </a:r>
                      <a:endParaRPr lang="en-IN" sz="2400" dirty="0">
                        <a:latin typeface="Calibri"/>
                        <a:ea typeface="Times New Roman"/>
                        <a:cs typeface="Times New Roman"/>
                      </a:endParaRPr>
                    </a:p>
                  </a:txBody>
                  <a:tcPr marL="57600" marR="57600" marT="0" marB="0"/>
                </a:tc>
              </a:tr>
              <a:tr h="823599">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B050"/>
                          </a:solidFill>
                        </a:rPr>
                        <a:t>Sri </a:t>
                      </a:r>
                      <a:r>
                        <a:rPr lang="en-US" sz="2400" b="1" dirty="0" err="1">
                          <a:solidFill>
                            <a:srgbClr val="00B050"/>
                          </a:solidFill>
                        </a:rPr>
                        <a:t>Sanat</a:t>
                      </a:r>
                      <a:r>
                        <a:rPr lang="en-US" sz="2400" b="1" dirty="0">
                          <a:solidFill>
                            <a:srgbClr val="00B050"/>
                          </a:solidFill>
                        </a:rPr>
                        <a:t> </a:t>
                      </a:r>
                      <a:r>
                        <a:rPr lang="en-US" sz="2400" b="1" dirty="0" err="1">
                          <a:solidFill>
                            <a:srgbClr val="00B050"/>
                          </a:solidFill>
                        </a:rPr>
                        <a:t>Mahato</a:t>
                      </a:r>
                      <a:r>
                        <a:rPr lang="en-US" sz="2400" b="1" dirty="0">
                          <a:solidFill>
                            <a:srgbClr val="00B050"/>
                          </a:solidFill>
                        </a:rPr>
                        <a:t> </a:t>
                      </a:r>
                      <a:endParaRPr lang="en-IN" sz="2400" b="1" dirty="0">
                        <a:solidFill>
                          <a:srgbClr val="00B050"/>
                        </a:solidFill>
                      </a:endParaRPr>
                    </a:p>
                    <a:p>
                      <a:pPr algn="just">
                        <a:lnSpc>
                          <a:spcPct val="115000"/>
                        </a:lnSpc>
                        <a:spcAft>
                          <a:spcPts val="0"/>
                        </a:spcAft>
                      </a:pPr>
                      <a:r>
                        <a:rPr lang="en-US" sz="2400" dirty="0"/>
                        <a:t>Film Director</a:t>
                      </a:r>
                      <a:endParaRPr lang="en-IN" sz="2400" dirty="0">
                        <a:latin typeface="Calibri"/>
                        <a:ea typeface="Times New Roman"/>
                        <a:cs typeface="Times New Roman"/>
                      </a:endParaRPr>
                    </a:p>
                  </a:txBody>
                  <a:tcPr marL="57600" marR="57600" marT="0" marB="0"/>
                </a:tc>
              </a:tr>
            </a:tbl>
          </a:graphicData>
        </a:graphic>
      </p:graphicFrame>
      <p:graphicFrame>
        <p:nvGraphicFramePr>
          <p:cNvPr id="8" name="Table 7"/>
          <p:cNvGraphicFramePr>
            <a:graphicFrameLocks noGrp="1"/>
          </p:cNvGraphicFramePr>
          <p:nvPr/>
        </p:nvGraphicFramePr>
        <p:xfrm>
          <a:off x="381000" y="3581401"/>
          <a:ext cx="8458199" cy="2986083"/>
        </p:xfrm>
        <a:graphic>
          <a:graphicData uri="http://schemas.openxmlformats.org/drawingml/2006/table">
            <a:tbl>
              <a:tblPr>
                <a:tableStyleId>{0505E3EF-67EA-436B-97B2-0124C06EBD24}</a:tableStyleId>
              </a:tblPr>
              <a:tblGrid>
                <a:gridCol w="1163972"/>
                <a:gridCol w="2871132"/>
                <a:gridCol w="4423095"/>
              </a:tblGrid>
              <a:tr h="417767">
                <a:tc rowSpan="3">
                  <a:txBody>
                    <a:bodyPr/>
                    <a:lstStyle/>
                    <a:p>
                      <a:pPr algn="ctr">
                        <a:lnSpc>
                          <a:spcPct val="115000"/>
                        </a:lnSpc>
                        <a:spcAft>
                          <a:spcPts val="0"/>
                        </a:spcAft>
                      </a:pPr>
                      <a:r>
                        <a:rPr lang="en-US" sz="4400" b="1" dirty="0">
                          <a:solidFill>
                            <a:srgbClr val="C00000"/>
                          </a:solidFill>
                        </a:rPr>
                        <a:t>2</a:t>
                      </a:r>
                      <a:endParaRPr lang="en-IN" sz="4400" b="1" dirty="0">
                        <a:solidFill>
                          <a:srgbClr val="C00000"/>
                        </a:solidFill>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dirty="0"/>
                        <a:t>Date:</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dirty="0"/>
                        <a:t>7.02.2015</a:t>
                      </a:r>
                      <a:endParaRPr lang="en-IN" sz="2400" dirty="0">
                        <a:latin typeface="Calibri"/>
                        <a:ea typeface="Times New Roman"/>
                        <a:cs typeface="Times New Roman"/>
                      </a:endParaRPr>
                    </a:p>
                  </a:txBody>
                  <a:tcPr marL="57600" marR="57600" marT="0" marB="0"/>
                </a:tc>
              </a:tr>
              <a:tr h="882963">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70C0"/>
                          </a:solidFill>
                        </a:rPr>
                        <a:t>Lecture series-1</a:t>
                      </a:r>
                      <a:r>
                        <a:rPr lang="en-US" sz="2400" b="1" dirty="0"/>
                        <a:t>:  </a:t>
                      </a:r>
                      <a:r>
                        <a:rPr lang="en-US" sz="2400" dirty="0" err="1"/>
                        <a:t>Bangla</a:t>
                      </a:r>
                      <a:r>
                        <a:rPr lang="en-US" sz="2400" dirty="0"/>
                        <a:t> </a:t>
                      </a:r>
                      <a:r>
                        <a:rPr lang="en-US" sz="2400" dirty="0" err="1"/>
                        <a:t>banan</a:t>
                      </a:r>
                      <a:r>
                        <a:rPr lang="en-US" sz="2400" dirty="0"/>
                        <a:t> </a:t>
                      </a:r>
                      <a:r>
                        <a:rPr lang="en-US" sz="2400" dirty="0" err="1"/>
                        <a:t>bidhi</a:t>
                      </a:r>
                      <a:r>
                        <a:rPr lang="en-US" sz="2400" dirty="0"/>
                        <a:t> O </a:t>
                      </a:r>
                      <a:r>
                        <a:rPr lang="en-US" sz="2400" dirty="0" err="1"/>
                        <a:t>banan</a:t>
                      </a:r>
                      <a:r>
                        <a:rPr lang="en-US" sz="2400" dirty="0"/>
                        <a:t> </a:t>
                      </a:r>
                      <a:r>
                        <a:rPr lang="en-US" sz="2400" dirty="0" err="1"/>
                        <a:t>samosya</a:t>
                      </a:r>
                      <a:endParaRPr lang="en-IN" sz="2400" dirty="0">
                        <a:latin typeface="Calibri"/>
                        <a:ea typeface="Times New Roman"/>
                        <a:cs typeface="Times New Roman"/>
                      </a:endParaRPr>
                    </a:p>
                  </a:txBody>
                  <a:tcPr marL="57600" marR="57600" marT="0" marB="0"/>
                </a:tc>
              </a:tr>
              <a:tr h="1671070">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B050"/>
                          </a:solidFill>
                        </a:rPr>
                        <a:t>Prof. </a:t>
                      </a:r>
                      <a:r>
                        <a:rPr lang="en-US" sz="2400" b="1" dirty="0" err="1">
                          <a:solidFill>
                            <a:srgbClr val="00B050"/>
                          </a:solidFill>
                        </a:rPr>
                        <a:t>Pabitra</a:t>
                      </a:r>
                      <a:r>
                        <a:rPr lang="en-US" sz="2400" b="1" dirty="0">
                          <a:solidFill>
                            <a:srgbClr val="00B050"/>
                          </a:solidFill>
                        </a:rPr>
                        <a:t> </a:t>
                      </a:r>
                      <a:r>
                        <a:rPr lang="en-US" sz="2400" b="1" dirty="0" smtClean="0">
                          <a:solidFill>
                            <a:srgbClr val="00B050"/>
                          </a:solidFill>
                        </a:rPr>
                        <a:t> </a:t>
                      </a:r>
                      <a:r>
                        <a:rPr lang="en-US" sz="2400" b="1" dirty="0" err="1" smtClean="0">
                          <a:solidFill>
                            <a:srgbClr val="00B050"/>
                          </a:solidFill>
                        </a:rPr>
                        <a:t>Sarkar</a:t>
                      </a:r>
                      <a:endParaRPr lang="en-IN" sz="2400" b="1" dirty="0">
                        <a:solidFill>
                          <a:srgbClr val="00B050"/>
                        </a:solidFill>
                      </a:endParaRPr>
                    </a:p>
                    <a:p>
                      <a:pPr algn="just">
                        <a:lnSpc>
                          <a:spcPct val="115000"/>
                        </a:lnSpc>
                        <a:spcAft>
                          <a:spcPts val="0"/>
                        </a:spcAft>
                      </a:pPr>
                      <a:r>
                        <a:rPr lang="en-US" sz="2400" dirty="0"/>
                        <a:t>Eminent Educationist &amp; Ex Vice-Chancellor </a:t>
                      </a:r>
                      <a:r>
                        <a:rPr lang="en-US" sz="2400" dirty="0" err="1"/>
                        <a:t>Rabindra</a:t>
                      </a:r>
                      <a:r>
                        <a:rPr lang="en-US" sz="2400" dirty="0"/>
                        <a:t> </a:t>
                      </a:r>
                      <a:r>
                        <a:rPr lang="en-US" sz="2400" dirty="0" err="1"/>
                        <a:t>Bharati</a:t>
                      </a:r>
                      <a:r>
                        <a:rPr lang="en-US" sz="2400" dirty="0"/>
                        <a:t> University</a:t>
                      </a:r>
                      <a:endParaRPr lang="en-IN" sz="2400" dirty="0">
                        <a:latin typeface="Calibri"/>
                        <a:ea typeface="Times New Roman"/>
                        <a:cs typeface="Times New Roman"/>
                      </a:endParaRPr>
                    </a:p>
                  </a:txBody>
                  <a:tcPr marL="57600" marR="57600" marT="0" marB="0"/>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304800"/>
          <a:ext cx="8458200" cy="2523744"/>
        </p:xfrm>
        <a:graphic>
          <a:graphicData uri="http://schemas.openxmlformats.org/drawingml/2006/table">
            <a:tbl>
              <a:tblPr>
                <a:tableStyleId>{16D9F66E-5EB9-4882-86FB-DCBF35E3C3E4}</a:tableStyleId>
              </a:tblPr>
              <a:tblGrid>
                <a:gridCol w="990600"/>
                <a:gridCol w="2438400"/>
                <a:gridCol w="5029200"/>
              </a:tblGrid>
              <a:tr h="406400">
                <a:tc rowSpan="3">
                  <a:txBody>
                    <a:bodyPr/>
                    <a:lstStyle/>
                    <a:p>
                      <a:pPr algn="ctr">
                        <a:lnSpc>
                          <a:spcPct val="115000"/>
                        </a:lnSpc>
                        <a:spcAft>
                          <a:spcPts val="0"/>
                        </a:spcAft>
                      </a:pPr>
                      <a:r>
                        <a:rPr lang="en-US" sz="4800" b="1" dirty="0">
                          <a:solidFill>
                            <a:srgbClr val="C00000"/>
                          </a:solidFill>
                        </a:rPr>
                        <a:t>3</a:t>
                      </a:r>
                      <a:r>
                        <a:rPr lang="en-US" sz="2400" dirty="0"/>
                        <a:t>	</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a:t>Date:</a:t>
                      </a:r>
                      <a:endParaRPr lang="en-IN" sz="240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a:t>14.02.2015</a:t>
                      </a:r>
                      <a:endParaRPr lang="en-IN" sz="2400">
                        <a:latin typeface="Calibri"/>
                        <a:ea typeface="Times New Roman"/>
                        <a:cs typeface="Times New Roman"/>
                      </a:endParaRPr>
                    </a:p>
                  </a:txBody>
                  <a:tcPr marL="57600" marR="57600" marT="0" marB="0"/>
                </a:tc>
              </a:tr>
              <a:tr h="1219200">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B050"/>
                          </a:solidFill>
                        </a:rPr>
                        <a:t>Lecture series-2</a:t>
                      </a:r>
                      <a:r>
                        <a:rPr lang="en-US" sz="2400" dirty="0"/>
                        <a:t>:  </a:t>
                      </a:r>
                      <a:r>
                        <a:rPr lang="en-US" sz="2400" dirty="0" err="1"/>
                        <a:t>Bartaman</a:t>
                      </a:r>
                      <a:r>
                        <a:rPr lang="en-US" sz="2400" dirty="0"/>
                        <a:t> </a:t>
                      </a:r>
                      <a:r>
                        <a:rPr lang="en-US" sz="2400" dirty="0" err="1"/>
                        <a:t>somoye</a:t>
                      </a:r>
                      <a:r>
                        <a:rPr lang="en-US" sz="2400" dirty="0"/>
                        <a:t> </a:t>
                      </a:r>
                      <a:r>
                        <a:rPr lang="en-US" sz="2400" dirty="0" err="1"/>
                        <a:t>Rajnaitik</a:t>
                      </a:r>
                      <a:r>
                        <a:rPr lang="en-US" sz="2400" dirty="0"/>
                        <a:t> O </a:t>
                      </a:r>
                      <a:r>
                        <a:rPr lang="en-US" sz="2400" dirty="0" err="1"/>
                        <a:t>samajik</a:t>
                      </a:r>
                      <a:r>
                        <a:rPr lang="en-US" sz="2400" dirty="0"/>
                        <a:t> </a:t>
                      </a:r>
                      <a:r>
                        <a:rPr lang="en-US" sz="2400" dirty="0" err="1"/>
                        <a:t>khetre</a:t>
                      </a:r>
                      <a:r>
                        <a:rPr lang="en-US" sz="2400" dirty="0"/>
                        <a:t> </a:t>
                      </a:r>
                      <a:r>
                        <a:rPr lang="en-US" sz="2400" dirty="0" err="1"/>
                        <a:t>Rabindranather</a:t>
                      </a:r>
                      <a:r>
                        <a:rPr lang="en-US" sz="2400" dirty="0"/>
                        <a:t> </a:t>
                      </a:r>
                      <a:r>
                        <a:rPr lang="en-US" sz="2400" dirty="0" err="1"/>
                        <a:t>Prasongikota</a:t>
                      </a:r>
                      <a:endParaRPr lang="en-IN" sz="2400" dirty="0">
                        <a:latin typeface="Calibri"/>
                        <a:ea typeface="Times New Roman"/>
                        <a:cs typeface="Times New Roman"/>
                      </a:endParaRPr>
                    </a:p>
                  </a:txBody>
                  <a:tcPr marL="57600" marR="57600" marT="0" marB="0"/>
                </a:tc>
              </a:tr>
              <a:tr h="812800">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70C0"/>
                          </a:solidFill>
                        </a:rPr>
                        <a:t>Sri </a:t>
                      </a:r>
                      <a:r>
                        <a:rPr lang="en-US" sz="2400" b="1" dirty="0" err="1">
                          <a:solidFill>
                            <a:srgbClr val="0070C0"/>
                          </a:solidFill>
                        </a:rPr>
                        <a:t>Jayanta</a:t>
                      </a:r>
                      <a:r>
                        <a:rPr lang="en-US" sz="2400" b="1" dirty="0">
                          <a:solidFill>
                            <a:srgbClr val="0070C0"/>
                          </a:solidFill>
                        </a:rPr>
                        <a:t> </a:t>
                      </a:r>
                      <a:r>
                        <a:rPr lang="en-US" sz="2400" b="1" dirty="0" err="1">
                          <a:solidFill>
                            <a:srgbClr val="0070C0"/>
                          </a:solidFill>
                        </a:rPr>
                        <a:t>Ghosal</a:t>
                      </a:r>
                      <a:r>
                        <a:rPr lang="en-US" sz="2400" b="1" dirty="0">
                          <a:solidFill>
                            <a:srgbClr val="0070C0"/>
                          </a:solidFill>
                        </a:rPr>
                        <a:t> </a:t>
                      </a:r>
                      <a:endParaRPr lang="en-IN" sz="2400" b="1" dirty="0">
                        <a:solidFill>
                          <a:srgbClr val="0070C0"/>
                        </a:solidFill>
                      </a:endParaRPr>
                    </a:p>
                    <a:p>
                      <a:pPr algn="just">
                        <a:lnSpc>
                          <a:spcPct val="115000"/>
                        </a:lnSpc>
                        <a:spcAft>
                          <a:spcPts val="0"/>
                        </a:spcAft>
                      </a:pPr>
                      <a:r>
                        <a:rPr lang="en-US" sz="2400" dirty="0"/>
                        <a:t>Eminent Journalist</a:t>
                      </a:r>
                      <a:endParaRPr lang="en-IN" sz="2400" dirty="0">
                        <a:latin typeface="Calibri"/>
                        <a:ea typeface="Times New Roman"/>
                        <a:cs typeface="Times New Roman"/>
                      </a:endParaRPr>
                    </a:p>
                  </a:txBody>
                  <a:tcPr marL="57600" marR="57600" marT="0" marB="0"/>
                </a:tc>
              </a:tr>
            </a:tbl>
          </a:graphicData>
        </a:graphic>
      </p:graphicFrame>
      <p:graphicFrame>
        <p:nvGraphicFramePr>
          <p:cNvPr id="5" name="Table 4"/>
          <p:cNvGraphicFramePr>
            <a:graphicFrameLocks noGrp="1"/>
          </p:cNvGraphicFramePr>
          <p:nvPr/>
        </p:nvGraphicFramePr>
        <p:xfrm>
          <a:off x="381000" y="3249802"/>
          <a:ext cx="8382000" cy="2944368"/>
        </p:xfrm>
        <a:graphic>
          <a:graphicData uri="http://schemas.openxmlformats.org/drawingml/2006/table">
            <a:tbl>
              <a:tblPr>
                <a:tableStyleId>{0505E3EF-67EA-436B-97B2-0124C06EBD24}</a:tableStyleId>
              </a:tblPr>
              <a:tblGrid>
                <a:gridCol w="914400"/>
                <a:gridCol w="2514600"/>
                <a:gridCol w="4953000"/>
              </a:tblGrid>
              <a:tr h="385590">
                <a:tc rowSpan="3">
                  <a:txBody>
                    <a:bodyPr/>
                    <a:lstStyle/>
                    <a:p>
                      <a:pPr algn="just">
                        <a:lnSpc>
                          <a:spcPct val="115000"/>
                        </a:lnSpc>
                        <a:spcAft>
                          <a:spcPts val="0"/>
                        </a:spcAft>
                      </a:pPr>
                      <a:r>
                        <a:rPr lang="en-US" sz="2400" b="1" dirty="0">
                          <a:solidFill>
                            <a:srgbClr val="C00000"/>
                          </a:solidFill>
                        </a:rPr>
                        <a:t>     </a:t>
                      </a:r>
                      <a:r>
                        <a:rPr lang="en-US" sz="4800" b="1" dirty="0">
                          <a:solidFill>
                            <a:srgbClr val="C00000"/>
                          </a:solidFill>
                        </a:rPr>
                        <a:t>4</a:t>
                      </a:r>
                      <a:endParaRPr lang="en-IN" sz="4800" b="1" dirty="0">
                        <a:solidFill>
                          <a:srgbClr val="C00000"/>
                        </a:solidFill>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dirty="0"/>
                        <a:t>Date:</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dirty="0"/>
                        <a:t>26.08.2015</a:t>
                      </a:r>
                      <a:endParaRPr lang="en-IN" sz="2400" dirty="0">
                        <a:latin typeface="Calibri"/>
                        <a:ea typeface="Times New Roman"/>
                        <a:cs typeface="Times New Roman"/>
                      </a:endParaRPr>
                    </a:p>
                  </a:txBody>
                  <a:tcPr marL="57600" marR="57600" marT="0" marB="0"/>
                </a:tc>
              </a:tr>
              <a:tr h="1228939">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err="1">
                          <a:solidFill>
                            <a:srgbClr val="00B050"/>
                          </a:solidFill>
                        </a:rPr>
                        <a:t>Ist</a:t>
                      </a:r>
                      <a:r>
                        <a:rPr lang="en-US" sz="2400" b="1" dirty="0">
                          <a:solidFill>
                            <a:srgbClr val="00B050"/>
                          </a:solidFill>
                        </a:rPr>
                        <a:t>  Sri </a:t>
                      </a:r>
                      <a:r>
                        <a:rPr lang="en-US" sz="2400" b="1" dirty="0" err="1">
                          <a:solidFill>
                            <a:srgbClr val="00B050"/>
                          </a:solidFill>
                        </a:rPr>
                        <a:t>Jatish</a:t>
                      </a:r>
                      <a:r>
                        <a:rPr lang="en-US" sz="2400" b="1" dirty="0">
                          <a:solidFill>
                            <a:srgbClr val="00B050"/>
                          </a:solidFill>
                        </a:rPr>
                        <a:t> Chandra </a:t>
                      </a:r>
                      <a:r>
                        <a:rPr lang="en-US" sz="2400" b="1" dirty="0" err="1">
                          <a:solidFill>
                            <a:srgbClr val="00B050"/>
                          </a:solidFill>
                        </a:rPr>
                        <a:t>Datta</a:t>
                      </a:r>
                      <a:r>
                        <a:rPr lang="en-US" sz="2400" b="1" dirty="0">
                          <a:solidFill>
                            <a:srgbClr val="00B050"/>
                          </a:solidFill>
                        </a:rPr>
                        <a:t>  Endowment Lecture </a:t>
                      </a:r>
                      <a:r>
                        <a:rPr lang="en-US" sz="2400" dirty="0"/>
                        <a:t>-  </a:t>
                      </a:r>
                      <a:r>
                        <a:rPr lang="en-US" sz="2400" dirty="0" err="1"/>
                        <a:t>Rabindranath</a:t>
                      </a:r>
                      <a:r>
                        <a:rPr lang="en-US" sz="2400" dirty="0"/>
                        <a:t>: Nazi </a:t>
                      </a:r>
                      <a:r>
                        <a:rPr lang="en-US" sz="2400" dirty="0" err="1"/>
                        <a:t>birodhita</a:t>
                      </a:r>
                      <a:r>
                        <a:rPr lang="en-US" sz="2400" dirty="0"/>
                        <a:t> O </a:t>
                      </a:r>
                      <a:r>
                        <a:rPr lang="en-US" sz="2400" dirty="0" err="1"/>
                        <a:t>samakalin</a:t>
                      </a:r>
                      <a:r>
                        <a:rPr lang="en-US" sz="2400" dirty="0"/>
                        <a:t> </a:t>
                      </a:r>
                      <a:r>
                        <a:rPr lang="en-US" sz="2400" dirty="0" err="1"/>
                        <a:t>viswa</a:t>
                      </a:r>
                      <a:endParaRPr lang="en-IN" sz="2400" dirty="0">
                        <a:latin typeface="Calibri"/>
                        <a:ea typeface="Times New Roman"/>
                        <a:cs typeface="Times New Roman"/>
                      </a:endParaRPr>
                    </a:p>
                  </a:txBody>
                  <a:tcPr marL="57600" marR="57600" marT="0" marB="0"/>
                </a:tc>
              </a:tr>
              <a:tr h="1228939">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7600" marR="57600" marT="0" marB="0"/>
                </a:tc>
                <a:tc>
                  <a:txBody>
                    <a:bodyPr/>
                    <a:lstStyle/>
                    <a:p>
                      <a:pPr algn="just">
                        <a:lnSpc>
                          <a:spcPct val="115000"/>
                        </a:lnSpc>
                        <a:spcAft>
                          <a:spcPts val="0"/>
                        </a:spcAft>
                      </a:pPr>
                      <a:r>
                        <a:rPr lang="en-US" sz="2400" b="1" dirty="0">
                          <a:solidFill>
                            <a:srgbClr val="0070C0"/>
                          </a:solidFill>
                        </a:rPr>
                        <a:t>Prof. </a:t>
                      </a:r>
                      <a:r>
                        <a:rPr lang="en-US" sz="2400" b="1" dirty="0" err="1">
                          <a:solidFill>
                            <a:srgbClr val="0070C0"/>
                          </a:solidFill>
                        </a:rPr>
                        <a:t>Basab</a:t>
                      </a:r>
                      <a:r>
                        <a:rPr lang="en-US" sz="2400" b="1" dirty="0">
                          <a:solidFill>
                            <a:srgbClr val="0070C0"/>
                          </a:solidFill>
                        </a:rPr>
                        <a:t> </a:t>
                      </a:r>
                      <a:r>
                        <a:rPr lang="en-US" sz="2400" b="1" dirty="0" err="1">
                          <a:solidFill>
                            <a:srgbClr val="0070C0"/>
                          </a:solidFill>
                        </a:rPr>
                        <a:t>Chowdhury</a:t>
                      </a:r>
                      <a:endParaRPr lang="en-IN" sz="2400" b="1" dirty="0">
                        <a:solidFill>
                          <a:srgbClr val="0070C0"/>
                        </a:solidFill>
                      </a:endParaRPr>
                    </a:p>
                    <a:p>
                      <a:pPr algn="just">
                        <a:lnSpc>
                          <a:spcPct val="115000"/>
                        </a:lnSpc>
                        <a:spcAft>
                          <a:spcPts val="0"/>
                        </a:spcAft>
                      </a:pPr>
                      <a:r>
                        <a:rPr lang="en-US" sz="2400" dirty="0"/>
                        <a:t>Vice Chancellor</a:t>
                      </a:r>
                      <a:endParaRPr lang="en-IN" sz="2400" dirty="0"/>
                    </a:p>
                    <a:p>
                      <a:pPr algn="just">
                        <a:lnSpc>
                          <a:spcPct val="115000"/>
                        </a:lnSpc>
                        <a:spcAft>
                          <a:spcPts val="0"/>
                        </a:spcAft>
                      </a:pPr>
                      <a:r>
                        <a:rPr lang="en-US" sz="2400" dirty="0"/>
                        <a:t>West Bengal State University</a:t>
                      </a:r>
                      <a:endParaRPr lang="en-IN" sz="2400" dirty="0">
                        <a:latin typeface="Calibri"/>
                        <a:ea typeface="Times New Roman"/>
                        <a:cs typeface="Times New Roman"/>
                      </a:endParaRPr>
                    </a:p>
                  </a:txBody>
                  <a:tcPr marL="57600" marR="57600"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user\Downloads\DSC01559.JPG"/>
          <p:cNvPicPr/>
          <p:nvPr/>
        </p:nvPicPr>
        <p:blipFill>
          <a:blip r:embed="rId2" cstate="print"/>
          <a:srcRect t="9541"/>
          <a:stretch>
            <a:fillRect/>
          </a:stretch>
        </p:blipFill>
        <p:spPr bwMode="auto">
          <a:xfrm>
            <a:off x="228600" y="228600"/>
            <a:ext cx="2627108" cy="25420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descr="C:\Users\user\Downloads\DSC01560.JPG"/>
          <p:cNvPicPr/>
          <p:nvPr/>
        </p:nvPicPr>
        <p:blipFill>
          <a:blip r:embed="rId3" cstate="print"/>
          <a:srcRect t="19137"/>
          <a:stretch>
            <a:fillRect/>
          </a:stretch>
        </p:blipFill>
        <p:spPr bwMode="auto">
          <a:xfrm>
            <a:off x="3048000" y="228600"/>
            <a:ext cx="2509057" cy="25287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DSCN0634hgf.jpg"/>
          <p:cNvPicPr/>
          <p:nvPr/>
        </p:nvPicPr>
        <p:blipFill>
          <a:blip r:embed="rId4" cstate="print"/>
          <a:srcRect/>
          <a:stretch>
            <a:fillRect/>
          </a:stretch>
        </p:blipFill>
        <p:spPr bwMode="auto">
          <a:xfrm>
            <a:off x="228600" y="3048000"/>
            <a:ext cx="5253764" cy="303212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DSCN0656.JPG"/>
          <p:cNvPicPr/>
          <p:nvPr/>
        </p:nvPicPr>
        <p:blipFill>
          <a:blip r:embed="rId5" cstate="print">
            <a:lum bright="10000"/>
          </a:blip>
          <a:srcRect/>
          <a:stretch>
            <a:fillRect/>
          </a:stretch>
        </p:blipFill>
        <p:spPr bwMode="auto">
          <a:xfrm>
            <a:off x="5791200" y="228600"/>
            <a:ext cx="3124200" cy="4495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228600" y="6172200"/>
            <a:ext cx="5410200" cy="646331"/>
          </a:xfrm>
          <a:prstGeom prst="rect">
            <a:avLst/>
          </a:prstGeom>
          <a:noFill/>
        </p:spPr>
        <p:txBody>
          <a:bodyPr wrap="square" rtlCol="0">
            <a:spAutoFit/>
          </a:bodyPr>
          <a:lstStyle/>
          <a:p>
            <a:pPr algn="just"/>
            <a:r>
              <a:rPr lang="en-US" b="1" dirty="0" smtClean="0"/>
              <a:t>Prof. </a:t>
            </a:r>
            <a:r>
              <a:rPr lang="en-US" b="1" dirty="0" err="1" smtClean="0"/>
              <a:t>Gopa</a:t>
            </a:r>
            <a:r>
              <a:rPr lang="en-US" b="1" dirty="0" smtClean="0"/>
              <a:t> </a:t>
            </a:r>
            <a:r>
              <a:rPr lang="en-US" b="1" dirty="0" err="1" smtClean="0"/>
              <a:t>Dutta</a:t>
            </a:r>
            <a:r>
              <a:rPr lang="en-US" b="1" dirty="0" smtClean="0"/>
              <a:t>, </a:t>
            </a:r>
            <a:r>
              <a:rPr lang="en-US" b="1" dirty="0" smtClean="0"/>
              <a:t>Ex-Principal, Lady </a:t>
            </a:r>
            <a:r>
              <a:rPr lang="en-US" b="1" dirty="0" err="1" smtClean="0"/>
              <a:t>Brabourne</a:t>
            </a:r>
            <a:r>
              <a:rPr lang="en-US" b="1" dirty="0" smtClean="0"/>
              <a:t> College  sharing her views at the inauguration</a:t>
            </a:r>
            <a:endParaRPr lang="en-IN" b="1" dirty="0"/>
          </a:p>
        </p:txBody>
      </p:sp>
      <p:sp>
        <p:nvSpPr>
          <p:cNvPr id="7" name="TextBox 6"/>
          <p:cNvSpPr txBox="1"/>
          <p:nvPr/>
        </p:nvSpPr>
        <p:spPr>
          <a:xfrm>
            <a:off x="5943600" y="5029200"/>
            <a:ext cx="2895600" cy="1477328"/>
          </a:xfrm>
          <a:prstGeom prst="rect">
            <a:avLst/>
          </a:prstGeom>
          <a:noFill/>
        </p:spPr>
        <p:txBody>
          <a:bodyPr wrap="square" rtlCol="0">
            <a:spAutoFit/>
          </a:bodyPr>
          <a:lstStyle/>
          <a:p>
            <a:pPr algn="just"/>
            <a:r>
              <a:rPr lang="en-US" b="1" dirty="0" smtClean="0">
                <a:solidFill>
                  <a:srgbClr val="0070C0"/>
                </a:solidFill>
              </a:rPr>
              <a:t>Prof. </a:t>
            </a:r>
            <a:r>
              <a:rPr lang="en-US" b="1" dirty="0" err="1" smtClean="0">
                <a:solidFill>
                  <a:srgbClr val="0070C0"/>
                </a:solidFill>
              </a:rPr>
              <a:t>Basab</a:t>
            </a:r>
            <a:r>
              <a:rPr lang="en-US" b="1" dirty="0" smtClean="0">
                <a:solidFill>
                  <a:srgbClr val="0070C0"/>
                </a:solidFill>
              </a:rPr>
              <a:t> </a:t>
            </a:r>
            <a:r>
              <a:rPr lang="en-US" b="1" dirty="0" err="1" smtClean="0">
                <a:solidFill>
                  <a:srgbClr val="0070C0"/>
                </a:solidFill>
              </a:rPr>
              <a:t>Chowdhury</a:t>
            </a:r>
            <a:r>
              <a:rPr lang="en-US" b="1" dirty="0" smtClean="0">
                <a:solidFill>
                  <a:srgbClr val="0070C0"/>
                </a:solidFill>
              </a:rPr>
              <a:t>, Vice Chancellor, West Bengal State University delivering his lecture on 26.08.2015</a:t>
            </a:r>
            <a:endParaRPr lang="en-IN" b="1" dirty="0" smtClean="0">
              <a:solidFill>
                <a:srgbClr val="0070C0"/>
              </a:solidFill>
              <a:ea typeface="Times New Roman"/>
              <a:cs typeface="Times New Roman"/>
            </a:endParaRP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228601"/>
          <a:ext cx="8610599" cy="1752600"/>
        </p:xfrm>
        <a:graphic>
          <a:graphicData uri="http://schemas.openxmlformats.org/drawingml/2006/table">
            <a:tbl>
              <a:tblPr>
                <a:tableStyleId>{16D9F66E-5EB9-4882-86FB-DCBF35E3C3E4}</a:tableStyleId>
              </a:tblPr>
              <a:tblGrid>
                <a:gridCol w="762000"/>
                <a:gridCol w="2743200"/>
                <a:gridCol w="5105399"/>
              </a:tblGrid>
              <a:tr h="301277">
                <a:tc rowSpan="3">
                  <a:txBody>
                    <a:bodyPr/>
                    <a:lstStyle/>
                    <a:p>
                      <a:pPr algn="just">
                        <a:lnSpc>
                          <a:spcPct val="115000"/>
                        </a:lnSpc>
                        <a:spcAft>
                          <a:spcPts val="0"/>
                        </a:spcAft>
                      </a:pPr>
                      <a:r>
                        <a:rPr lang="en-US" sz="2400" dirty="0"/>
                        <a:t>  </a:t>
                      </a:r>
                      <a:r>
                        <a:rPr lang="en-US" sz="4800" b="1" dirty="0">
                          <a:solidFill>
                            <a:srgbClr val="C00000"/>
                          </a:solidFill>
                        </a:rPr>
                        <a:t>5 </a:t>
                      </a:r>
                      <a:endParaRPr lang="en-IN" sz="4800" b="1" dirty="0">
                        <a:solidFill>
                          <a:srgbClr val="C00000"/>
                        </a:solidFill>
                        <a:latin typeface="Calibri"/>
                        <a:ea typeface="Times New Roman"/>
                        <a:cs typeface="Times New Roman"/>
                      </a:endParaRPr>
                    </a:p>
                  </a:txBody>
                  <a:tcPr marL="58994" marR="58994" marT="0" marB="0"/>
                </a:tc>
                <a:tc>
                  <a:txBody>
                    <a:bodyPr/>
                    <a:lstStyle/>
                    <a:p>
                      <a:pPr algn="just">
                        <a:lnSpc>
                          <a:spcPct val="115000"/>
                        </a:lnSpc>
                        <a:spcAft>
                          <a:spcPts val="0"/>
                        </a:spcAft>
                      </a:pPr>
                      <a:r>
                        <a:rPr lang="en-US" sz="2000" dirty="0"/>
                        <a:t>Date:</a:t>
                      </a:r>
                      <a:endParaRPr lang="en-IN" sz="2000" dirty="0">
                        <a:latin typeface="Calibri"/>
                        <a:ea typeface="Times New Roman"/>
                        <a:cs typeface="Times New Roman"/>
                      </a:endParaRPr>
                    </a:p>
                  </a:txBody>
                  <a:tcPr marL="58994" marR="58994" marT="0" marB="0"/>
                </a:tc>
                <a:tc>
                  <a:txBody>
                    <a:bodyPr/>
                    <a:lstStyle/>
                    <a:p>
                      <a:pPr algn="just">
                        <a:lnSpc>
                          <a:spcPct val="115000"/>
                        </a:lnSpc>
                        <a:spcAft>
                          <a:spcPts val="0"/>
                        </a:spcAft>
                      </a:pPr>
                      <a:r>
                        <a:rPr lang="en-US" sz="2000"/>
                        <a:t>12.12.2015</a:t>
                      </a:r>
                      <a:endParaRPr lang="en-IN" sz="2000">
                        <a:latin typeface="Calibri"/>
                        <a:ea typeface="Times New Roman"/>
                        <a:cs typeface="Times New Roman"/>
                      </a:endParaRPr>
                    </a:p>
                  </a:txBody>
                  <a:tcPr marL="58994" marR="58994" marT="0" marB="0"/>
                </a:tc>
              </a:tr>
              <a:tr h="621340">
                <a:tc vMerge="1">
                  <a:txBody>
                    <a:bodyPr/>
                    <a:lstStyle/>
                    <a:p>
                      <a:endParaRPr lang="en-IN"/>
                    </a:p>
                  </a:txBody>
                  <a:tcPr/>
                </a:tc>
                <a:tc>
                  <a:txBody>
                    <a:bodyPr/>
                    <a:lstStyle/>
                    <a:p>
                      <a:pPr algn="just">
                        <a:lnSpc>
                          <a:spcPct val="115000"/>
                        </a:lnSpc>
                        <a:spcAft>
                          <a:spcPts val="0"/>
                        </a:spcAft>
                      </a:pPr>
                      <a:r>
                        <a:rPr lang="en-US" sz="2000" dirty="0" err="1"/>
                        <a:t>Programme</a:t>
                      </a:r>
                      <a:r>
                        <a:rPr lang="en-US" sz="2000" dirty="0"/>
                        <a:t>:</a:t>
                      </a:r>
                      <a:endParaRPr lang="en-IN" sz="2000" dirty="0">
                        <a:latin typeface="Calibri"/>
                        <a:ea typeface="Times New Roman"/>
                        <a:cs typeface="Times New Roman"/>
                      </a:endParaRPr>
                    </a:p>
                  </a:txBody>
                  <a:tcPr marL="58994" marR="58994" marT="0" marB="0"/>
                </a:tc>
                <a:tc>
                  <a:txBody>
                    <a:bodyPr/>
                    <a:lstStyle/>
                    <a:p>
                      <a:pPr algn="just">
                        <a:lnSpc>
                          <a:spcPct val="115000"/>
                        </a:lnSpc>
                        <a:spcAft>
                          <a:spcPts val="0"/>
                        </a:spcAft>
                      </a:pPr>
                      <a:r>
                        <a:rPr lang="en-US" sz="2000" b="1" dirty="0">
                          <a:solidFill>
                            <a:srgbClr val="0070C0"/>
                          </a:solidFill>
                        </a:rPr>
                        <a:t>Lecture series-3</a:t>
                      </a:r>
                      <a:r>
                        <a:rPr lang="en-US" sz="2000" dirty="0"/>
                        <a:t>: Bharat </a:t>
                      </a:r>
                      <a:r>
                        <a:rPr lang="en-US" sz="2000" dirty="0" err="1"/>
                        <a:t>Sangskriti</a:t>
                      </a:r>
                      <a:r>
                        <a:rPr lang="en-US" sz="2000" dirty="0"/>
                        <a:t> O </a:t>
                      </a:r>
                      <a:r>
                        <a:rPr lang="en-US" sz="2000" dirty="0" err="1"/>
                        <a:t>Rabindranath</a:t>
                      </a:r>
                      <a:endParaRPr lang="en-IN" sz="2000" dirty="0">
                        <a:latin typeface="Calibri"/>
                        <a:ea typeface="Times New Roman"/>
                        <a:cs typeface="Times New Roman"/>
                      </a:endParaRPr>
                    </a:p>
                  </a:txBody>
                  <a:tcPr marL="58994" marR="58994" marT="0" marB="0"/>
                </a:tc>
              </a:tr>
              <a:tr h="677582">
                <a:tc vMerge="1">
                  <a:txBody>
                    <a:bodyPr/>
                    <a:lstStyle/>
                    <a:p>
                      <a:endParaRPr lang="en-IN"/>
                    </a:p>
                  </a:txBody>
                  <a:tcPr/>
                </a:tc>
                <a:tc>
                  <a:txBody>
                    <a:bodyPr/>
                    <a:lstStyle/>
                    <a:p>
                      <a:pPr algn="just">
                        <a:lnSpc>
                          <a:spcPct val="115000"/>
                        </a:lnSpc>
                        <a:spcAft>
                          <a:spcPts val="0"/>
                        </a:spcAft>
                      </a:pPr>
                      <a:r>
                        <a:rPr lang="en-US" sz="2000"/>
                        <a:t>Resource Person:</a:t>
                      </a:r>
                      <a:endParaRPr lang="en-IN" sz="2000">
                        <a:latin typeface="Calibri"/>
                        <a:ea typeface="Times New Roman"/>
                        <a:cs typeface="Times New Roman"/>
                      </a:endParaRPr>
                    </a:p>
                  </a:txBody>
                  <a:tcPr marL="58994" marR="58994" marT="0" marB="0"/>
                </a:tc>
                <a:tc>
                  <a:txBody>
                    <a:bodyPr/>
                    <a:lstStyle/>
                    <a:p>
                      <a:pPr algn="just">
                        <a:lnSpc>
                          <a:spcPct val="115000"/>
                        </a:lnSpc>
                        <a:spcAft>
                          <a:spcPts val="0"/>
                        </a:spcAft>
                      </a:pPr>
                      <a:r>
                        <a:rPr lang="en-US" sz="2000" b="1" dirty="0">
                          <a:solidFill>
                            <a:srgbClr val="00B050"/>
                          </a:solidFill>
                        </a:rPr>
                        <a:t>Sri </a:t>
                      </a:r>
                      <a:r>
                        <a:rPr lang="en-US" sz="2000" b="1" dirty="0" err="1">
                          <a:solidFill>
                            <a:srgbClr val="00B050"/>
                          </a:solidFill>
                        </a:rPr>
                        <a:t>Jawhar</a:t>
                      </a:r>
                      <a:r>
                        <a:rPr lang="en-US" sz="2000" b="1" dirty="0">
                          <a:solidFill>
                            <a:srgbClr val="00B050"/>
                          </a:solidFill>
                        </a:rPr>
                        <a:t>  </a:t>
                      </a:r>
                      <a:r>
                        <a:rPr lang="en-US" sz="2000" b="1" dirty="0" err="1">
                          <a:solidFill>
                            <a:srgbClr val="00B050"/>
                          </a:solidFill>
                        </a:rPr>
                        <a:t>Sircar</a:t>
                      </a:r>
                      <a:endParaRPr lang="en-IN" sz="2000" b="1" dirty="0">
                        <a:solidFill>
                          <a:srgbClr val="00B050"/>
                        </a:solidFill>
                      </a:endParaRPr>
                    </a:p>
                    <a:p>
                      <a:pPr algn="just">
                        <a:lnSpc>
                          <a:spcPct val="115000"/>
                        </a:lnSpc>
                        <a:spcAft>
                          <a:spcPts val="0"/>
                        </a:spcAft>
                      </a:pPr>
                      <a:r>
                        <a:rPr lang="en-US" sz="2000" dirty="0"/>
                        <a:t>Ex </a:t>
                      </a:r>
                      <a:r>
                        <a:rPr lang="en-US" sz="2000" dirty="0" smtClean="0"/>
                        <a:t>CEO, </a:t>
                      </a:r>
                      <a:r>
                        <a:rPr lang="en-US" sz="2000" dirty="0" err="1" smtClean="0"/>
                        <a:t>Prasar</a:t>
                      </a:r>
                      <a:r>
                        <a:rPr lang="en-US" sz="2000" dirty="0" smtClean="0"/>
                        <a:t> </a:t>
                      </a:r>
                      <a:r>
                        <a:rPr lang="en-US" sz="2000" dirty="0" err="1"/>
                        <a:t>bharati</a:t>
                      </a:r>
                      <a:endParaRPr lang="en-IN" sz="2000" dirty="0">
                        <a:latin typeface="Calibri"/>
                        <a:ea typeface="Times New Roman"/>
                        <a:cs typeface="Times New Roman"/>
                      </a:endParaRPr>
                    </a:p>
                  </a:txBody>
                  <a:tcPr marL="58994" marR="58994" marT="0" marB="0"/>
                </a:tc>
              </a:tr>
            </a:tbl>
          </a:graphicData>
        </a:graphic>
      </p:graphicFrame>
      <p:pic>
        <p:nvPicPr>
          <p:cNvPr id="3" name="Picture 2" descr="C:\Users\user\Downloads\DSC02249.JPG"/>
          <p:cNvPicPr/>
          <p:nvPr/>
        </p:nvPicPr>
        <p:blipFill>
          <a:blip r:embed="rId2" cstate="print">
            <a:lum bright="10000"/>
          </a:blip>
          <a:srcRect/>
          <a:stretch>
            <a:fillRect/>
          </a:stretch>
        </p:blipFill>
        <p:spPr bwMode="auto">
          <a:xfrm>
            <a:off x="152400" y="2057400"/>
            <a:ext cx="2667000" cy="3124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DSC02254.JPG"/>
          <p:cNvPicPr/>
          <p:nvPr/>
        </p:nvPicPr>
        <p:blipFill>
          <a:blip r:embed="rId3" cstate="print">
            <a:lum bright="10000"/>
          </a:blip>
          <a:srcRect/>
          <a:stretch>
            <a:fillRect/>
          </a:stretch>
        </p:blipFill>
        <p:spPr bwMode="auto">
          <a:xfrm>
            <a:off x="2438400" y="3581400"/>
            <a:ext cx="2819400" cy="304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C:\Users\user\Downloads\DSC02220.JPG"/>
          <p:cNvPicPr/>
          <p:nvPr/>
        </p:nvPicPr>
        <p:blipFill>
          <a:blip r:embed="rId4" cstate="print">
            <a:lum bright="10000"/>
          </a:blip>
          <a:srcRect/>
          <a:stretch>
            <a:fillRect/>
          </a:stretch>
        </p:blipFill>
        <p:spPr bwMode="auto">
          <a:xfrm>
            <a:off x="5486400" y="2590800"/>
            <a:ext cx="3288604" cy="32346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a:xfrm>
            <a:off x="304800" y="5486400"/>
            <a:ext cx="1905000" cy="923330"/>
          </a:xfrm>
          <a:prstGeom prst="rect">
            <a:avLst/>
          </a:prstGeom>
          <a:noFill/>
        </p:spPr>
        <p:txBody>
          <a:bodyPr wrap="square" rtlCol="0">
            <a:spAutoFit/>
          </a:bodyPr>
          <a:lstStyle/>
          <a:p>
            <a:r>
              <a:rPr lang="en-US" b="1" dirty="0" smtClean="0">
                <a:solidFill>
                  <a:srgbClr val="0070C0"/>
                </a:solidFill>
              </a:rPr>
              <a:t>Sri </a:t>
            </a:r>
            <a:r>
              <a:rPr lang="en-US" b="1" dirty="0" err="1" smtClean="0">
                <a:solidFill>
                  <a:srgbClr val="0070C0"/>
                </a:solidFill>
              </a:rPr>
              <a:t>Jawhar</a:t>
            </a:r>
            <a:r>
              <a:rPr lang="en-US" b="1" dirty="0" smtClean="0">
                <a:solidFill>
                  <a:srgbClr val="0070C0"/>
                </a:solidFill>
              </a:rPr>
              <a:t> </a:t>
            </a:r>
            <a:r>
              <a:rPr lang="en-US" b="1" dirty="0" err="1" smtClean="0">
                <a:solidFill>
                  <a:srgbClr val="0070C0"/>
                </a:solidFill>
              </a:rPr>
              <a:t>Sircar</a:t>
            </a:r>
            <a:r>
              <a:rPr lang="en-US" b="1" dirty="0" smtClean="0">
                <a:solidFill>
                  <a:srgbClr val="0070C0"/>
                </a:solidFill>
              </a:rPr>
              <a:t> delivering his talk on 12.12.2015</a:t>
            </a:r>
            <a:endParaRPr lang="en-IN" b="1" dirty="0">
              <a:solidFill>
                <a:srgbClr val="0070C0"/>
              </a:solidFill>
            </a:endParaRPr>
          </a:p>
        </p:txBody>
      </p:sp>
      <p:sp>
        <p:nvSpPr>
          <p:cNvPr id="7" name="TextBox 6"/>
          <p:cNvSpPr txBox="1"/>
          <p:nvPr/>
        </p:nvSpPr>
        <p:spPr>
          <a:xfrm>
            <a:off x="5562600" y="6019800"/>
            <a:ext cx="3124200" cy="400110"/>
          </a:xfrm>
          <a:prstGeom prst="rect">
            <a:avLst/>
          </a:prstGeom>
          <a:noFill/>
        </p:spPr>
        <p:txBody>
          <a:bodyPr wrap="square" rtlCol="0">
            <a:spAutoFit/>
          </a:bodyPr>
          <a:lstStyle/>
          <a:p>
            <a:pPr algn="ctr"/>
            <a:r>
              <a:rPr lang="en-US" sz="2000" b="1" dirty="0" smtClean="0">
                <a:solidFill>
                  <a:srgbClr val="0070C0"/>
                </a:solidFill>
              </a:rPr>
              <a:t>The audience</a:t>
            </a:r>
            <a:endParaRPr lang="en-IN" sz="2000" b="1"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304801"/>
          <a:ext cx="8610599" cy="2523744"/>
        </p:xfrm>
        <a:graphic>
          <a:graphicData uri="http://schemas.openxmlformats.org/drawingml/2006/table">
            <a:tbl>
              <a:tblPr>
                <a:tableStyleId>{0505E3EF-67EA-436B-97B2-0124C06EBD24}</a:tableStyleId>
              </a:tblPr>
              <a:tblGrid>
                <a:gridCol w="1143000"/>
                <a:gridCol w="2438400"/>
                <a:gridCol w="5029199"/>
              </a:tblGrid>
              <a:tr h="352609">
                <a:tc rowSpan="3">
                  <a:txBody>
                    <a:bodyPr/>
                    <a:lstStyle/>
                    <a:p>
                      <a:pPr algn="ctr">
                        <a:lnSpc>
                          <a:spcPct val="115000"/>
                        </a:lnSpc>
                        <a:spcAft>
                          <a:spcPts val="0"/>
                        </a:spcAft>
                      </a:pPr>
                      <a:r>
                        <a:rPr lang="en-US" sz="4800" b="1" dirty="0">
                          <a:solidFill>
                            <a:srgbClr val="C00000"/>
                          </a:solidFill>
                        </a:rPr>
                        <a:t>6</a:t>
                      </a:r>
                      <a:endParaRPr lang="en-IN" sz="4800" b="1" dirty="0">
                        <a:solidFill>
                          <a:srgbClr val="C00000"/>
                        </a:solidFill>
                        <a:latin typeface="Calibri"/>
                        <a:ea typeface="Times New Roman"/>
                        <a:cs typeface="Times New Roman"/>
                      </a:endParaRPr>
                    </a:p>
                  </a:txBody>
                  <a:tcPr marL="53788" marR="53788" marT="0" marB="0"/>
                </a:tc>
                <a:tc>
                  <a:txBody>
                    <a:bodyPr/>
                    <a:lstStyle/>
                    <a:p>
                      <a:pPr algn="just">
                        <a:lnSpc>
                          <a:spcPct val="115000"/>
                        </a:lnSpc>
                        <a:spcAft>
                          <a:spcPts val="0"/>
                        </a:spcAft>
                      </a:pPr>
                      <a:r>
                        <a:rPr lang="en-US" sz="2400" dirty="0"/>
                        <a:t>Date:</a:t>
                      </a:r>
                      <a:endParaRPr lang="en-IN" sz="2400" dirty="0">
                        <a:latin typeface="Calibri"/>
                        <a:ea typeface="Times New Roman"/>
                        <a:cs typeface="Times New Roman"/>
                      </a:endParaRPr>
                    </a:p>
                  </a:txBody>
                  <a:tcPr marL="53788" marR="53788" marT="0" marB="0"/>
                </a:tc>
                <a:tc>
                  <a:txBody>
                    <a:bodyPr/>
                    <a:lstStyle/>
                    <a:p>
                      <a:pPr algn="just">
                        <a:lnSpc>
                          <a:spcPct val="115000"/>
                        </a:lnSpc>
                        <a:spcAft>
                          <a:spcPts val="0"/>
                        </a:spcAft>
                      </a:pPr>
                      <a:r>
                        <a:rPr lang="en-US" sz="2400"/>
                        <a:t>12.03.2016</a:t>
                      </a:r>
                      <a:endParaRPr lang="en-IN" sz="2400">
                        <a:latin typeface="Calibri"/>
                        <a:ea typeface="Times New Roman"/>
                        <a:cs typeface="Times New Roman"/>
                      </a:endParaRPr>
                    </a:p>
                  </a:txBody>
                  <a:tcPr marL="53788" marR="53788" marT="0" marB="0"/>
                </a:tc>
              </a:tr>
              <a:tr h="923372">
                <a:tc vMerge="1">
                  <a:txBody>
                    <a:bodyPr/>
                    <a:lstStyle/>
                    <a:p>
                      <a:endParaRPr lang="en-IN"/>
                    </a:p>
                  </a:txBody>
                  <a:tcPr/>
                </a:tc>
                <a:tc>
                  <a:txBody>
                    <a:bodyPr/>
                    <a:lstStyle/>
                    <a:p>
                      <a:pPr algn="just">
                        <a:lnSpc>
                          <a:spcPct val="115000"/>
                        </a:lnSpc>
                        <a:spcAft>
                          <a:spcPts val="0"/>
                        </a:spcAft>
                      </a:pPr>
                      <a:r>
                        <a:rPr lang="en-US" sz="2400" dirty="0" err="1"/>
                        <a:t>Programme</a:t>
                      </a:r>
                      <a:r>
                        <a:rPr lang="en-US" sz="2400" dirty="0"/>
                        <a:t>:</a:t>
                      </a:r>
                      <a:endParaRPr lang="en-IN" sz="2400" dirty="0">
                        <a:latin typeface="Calibri"/>
                        <a:ea typeface="Times New Roman"/>
                        <a:cs typeface="Times New Roman"/>
                      </a:endParaRPr>
                    </a:p>
                  </a:txBody>
                  <a:tcPr marL="53788" marR="53788" marT="0" marB="0"/>
                </a:tc>
                <a:tc>
                  <a:txBody>
                    <a:bodyPr/>
                    <a:lstStyle/>
                    <a:p>
                      <a:pPr algn="just">
                        <a:lnSpc>
                          <a:spcPct val="115000"/>
                        </a:lnSpc>
                        <a:spcAft>
                          <a:spcPts val="0"/>
                        </a:spcAft>
                      </a:pPr>
                      <a:r>
                        <a:rPr lang="en-US" sz="2400" b="1" dirty="0" err="1">
                          <a:solidFill>
                            <a:srgbClr val="0070C0"/>
                          </a:solidFill>
                        </a:rPr>
                        <a:t>Ist</a:t>
                      </a:r>
                      <a:r>
                        <a:rPr lang="en-US" sz="2400" b="1" dirty="0">
                          <a:solidFill>
                            <a:srgbClr val="0070C0"/>
                          </a:solidFill>
                        </a:rPr>
                        <a:t> </a:t>
                      </a:r>
                      <a:r>
                        <a:rPr lang="en-US" sz="2400" b="1" dirty="0" err="1">
                          <a:solidFill>
                            <a:srgbClr val="0070C0"/>
                          </a:solidFill>
                        </a:rPr>
                        <a:t>Pran</a:t>
                      </a:r>
                      <a:r>
                        <a:rPr lang="en-US" sz="2400" b="1" dirty="0">
                          <a:solidFill>
                            <a:srgbClr val="0070C0"/>
                          </a:solidFill>
                        </a:rPr>
                        <a:t> Krishna </a:t>
                      </a:r>
                      <a:r>
                        <a:rPr lang="en-US" sz="2400" b="1" dirty="0" err="1">
                          <a:solidFill>
                            <a:srgbClr val="0070C0"/>
                          </a:solidFill>
                        </a:rPr>
                        <a:t>Bhattacharjee</a:t>
                      </a:r>
                      <a:r>
                        <a:rPr lang="en-US" sz="2400" b="1" dirty="0">
                          <a:solidFill>
                            <a:srgbClr val="0070C0"/>
                          </a:solidFill>
                        </a:rPr>
                        <a:t> Endowment Lecture: </a:t>
                      </a:r>
                      <a:r>
                        <a:rPr lang="en-US" sz="2400" dirty="0" err="1"/>
                        <a:t>Boi</a:t>
                      </a:r>
                      <a:r>
                        <a:rPr lang="en-US" sz="2400" dirty="0"/>
                        <a:t> </a:t>
                      </a:r>
                      <a:r>
                        <a:rPr lang="en-US" sz="2400" dirty="0" err="1"/>
                        <a:t>sompadona</a:t>
                      </a:r>
                      <a:r>
                        <a:rPr lang="en-US" sz="2400" dirty="0"/>
                        <a:t> </a:t>
                      </a:r>
                      <a:r>
                        <a:rPr lang="en-US" sz="2400" dirty="0" err="1"/>
                        <a:t>ki</a:t>
                      </a:r>
                      <a:r>
                        <a:rPr lang="en-US" sz="2400" dirty="0"/>
                        <a:t> O keno</a:t>
                      </a:r>
                      <a:endParaRPr lang="en-IN" sz="2400" dirty="0">
                        <a:latin typeface="Calibri"/>
                        <a:ea typeface="Times New Roman"/>
                        <a:cs typeface="Times New Roman"/>
                      </a:endParaRPr>
                    </a:p>
                  </a:txBody>
                  <a:tcPr marL="53788" marR="53788" marT="0" marB="0"/>
                </a:tc>
              </a:tr>
              <a:tr h="705218">
                <a:tc vMerge="1">
                  <a:txBody>
                    <a:bodyPr/>
                    <a:lstStyle/>
                    <a:p>
                      <a:endParaRPr lang="en-IN"/>
                    </a:p>
                  </a:txBody>
                  <a:tcPr/>
                </a:tc>
                <a:tc>
                  <a:txBody>
                    <a:bodyPr/>
                    <a:lstStyle/>
                    <a:p>
                      <a:pPr algn="just">
                        <a:lnSpc>
                          <a:spcPct val="115000"/>
                        </a:lnSpc>
                        <a:spcAft>
                          <a:spcPts val="0"/>
                        </a:spcAft>
                      </a:pPr>
                      <a:r>
                        <a:rPr lang="en-US" sz="2400"/>
                        <a:t>Resource Person:</a:t>
                      </a:r>
                      <a:endParaRPr lang="en-IN" sz="2400">
                        <a:latin typeface="Calibri"/>
                        <a:ea typeface="Times New Roman"/>
                        <a:cs typeface="Times New Roman"/>
                      </a:endParaRPr>
                    </a:p>
                  </a:txBody>
                  <a:tcPr marL="53788" marR="53788" marT="0" marB="0"/>
                </a:tc>
                <a:tc>
                  <a:txBody>
                    <a:bodyPr/>
                    <a:lstStyle/>
                    <a:p>
                      <a:pPr algn="just">
                        <a:lnSpc>
                          <a:spcPct val="115000"/>
                        </a:lnSpc>
                        <a:spcAft>
                          <a:spcPts val="0"/>
                        </a:spcAft>
                      </a:pPr>
                      <a:r>
                        <a:rPr lang="en-US" sz="2400" b="1" dirty="0">
                          <a:solidFill>
                            <a:srgbClr val="00B050"/>
                          </a:solidFill>
                        </a:rPr>
                        <a:t>Sri. </a:t>
                      </a:r>
                      <a:r>
                        <a:rPr lang="en-US" sz="2400" b="1" dirty="0" err="1">
                          <a:solidFill>
                            <a:srgbClr val="00B050"/>
                          </a:solidFill>
                        </a:rPr>
                        <a:t>Sanjib</a:t>
                      </a:r>
                      <a:r>
                        <a:rPr lang="en-US" sz="2400" b="1" dirty="0">
                          <a:solidFill>
                            <a:srgbClr val="00B050"/>
                          </a:solidFill>
                        </a:rPr>
                        <a:t> </a:t>
                      </a:r>
                      <a:r>
                        <a:rPr lang="en-US" sz="2400" b="1" dirty="0" err="1">
                          <a:solidFill>
                            <a:srgbClr val="00B050"/>
                          </a:solidFill>
                        </a:rPr>
                        <a:t>Mukhopadhyay</a:t>
                      </a:r>
                      <a:endParaRPr lang="en-IN" sz="2400" b="1" dirty="0">
                        <a:solidFill>
                          <a:srgbClr val="00B050"/>
                        </a:solidFill>
                      </a:endParaRPr>
                    </a:p>
                    <a:p>
                      <a:pPr algn="just">
                        <a:lnSpc>
                          <a:spcPct val="115000"/>
                        </a:lnSpc>
                        <a:spcAft>
                          <a:spcPts val="0"/>
                        </a:spcAft>
                      </a:pPr>
                      <a:r>
                        <a:rPr lang="en-US" sz="2400" dirty="0"/>
                        <a:t> Eminent Editor</a:t>
                      </a:r>
                      <a:endParaRPr lang="en-IN" sz="2400" dirty="0">
                        <a:latin typeface="Calibri"/>
                        <a:ea typeface="Times New Roman"/>
                        <a:cs typeface="Times New Roman"/>
                      </a:endParaRPr>
                    </a:p>
                  </a:txBody>
                  <a:tcPr marL="53788" marR="53788" marT="0" marB="0"/>
                </a:tc>
              </a:tr>
            </a:tbl>
          </a:graphicData>
        </a:graphic>
      </p:graphicFrame>
      <p:pic>
        <p:nvPicPr>
          <p:cNvPr id="3" name="Picture 2" descr="C:\Users\user\Downloads\DSC02395.JPG"/>
          <p:cNvPicPr/>
          <p:nvPr/>
        </p:nvPicPr>
        <p:blipFill>
          <a:blip r:embed="rId2" cstate="print">
            <a:lum bright="10000"/>
          </a:blip>
          <a:srcRect/>
          <a:stretch>
            <a:fillRect/>
          </a:stretch>
        </p:blipFill>
        <p:spPr bwMode="auto">
          <a:xfrm>
            <a:off x="533400" y="2971800"/>
            <a:ext cx="3352800" cy="3124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descr="C:\Users\user\Downloads\DSC02389.JPG"/>
          <p:cNvPicPr/>
          <p:nvPr/>
        </p:nvPicPr>
        <p:blipFill>
          <a:blip r:embed="rId3" cstate="print">
            <a:lum bright="10000"/>
          </a:blip>
          <a:srcRect/>
          <a:stretch>
            <a:fillRect/>
          </a:stretch>
        </p:blipFill>
        <p:spPr bwMode="auto">
          <a:xfrm>
            <a:off x="4191000" y="2971800"/>
            <a:ext cx="4572000" cy="3276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a:xfrm>
            <a:off x="381000" y="6172200"/>
            <a:ext cx="3581400" cy="923330"/>
          </a:xfrm>
          <a:prstGeom prst="rect">
            <a:avLst/>
          </a:prstGeom>
          <a:noFill/>
        </p:spPr>
        <p:txBody>
          <a:bodyPr wrap="square" rtlCol="0">
            <a:spAutoFit/>
          </a:bodyPr>
          <a:lstStyle/>
          <a:p>
            <a:pPr algn="just"/>
            <a:r>
              <a:rPr lang="en-US" b="1" dirty="0" smtClean="0">
                <a:solidFill>
                  <a:srgbClr val="0070C0"/>
                </a:solidFill>
              </a:rPr>
              <a:t>Sri. </a:t>
            </a:r>
            <a:r>
              <a:rPr lang="en-US" b="1" dirty="0" err="1" smtClean="0">
                <a:solidFill>
                  <a:srgbClr val="0070C0"/>
                </a:solidFill>
              </a:rPr>
              <a:t>Sanjib</a:t>
            </a:r>
            <a:r>
              <a:rPr lang="en-US" b="1" dirty="0" smtClean="0">
                <a:solidFill>
                  <a:srgbClr val="0070C0"/>
                </a:solidFill>
              </a:rPr>
              <a:t> </a:t>
            </a:r>
            <a:r>
              <a:rPr lang="en-US" b="1" dirty="0" err="1" smtClean="0">
                <a:solidFill>
                  <a:srgbClr val="0070C0"/>
                </a:solidFill>
              </a:rPr>
              <a:t>Mukhopadhyay</a:t>
            </a:r>
            <a:r>
              <a:rPr lang="en-US" b="1" dirty="0" smtClean="0">
                <a:solidFill>
                  <a:srgbClr val="0070C0"/>
                </a:solidFill>
              </a:rPr>
              <a:t> delivering his talk on 12.3.2016</a:t>
            </a:r>
            <a:endParaRPr lang="en-IN" b="1" dirty="0" smtClean="0">
              <a:solidFill>
                <a:srgbClr val="0070C0"/>
              </a:solidFill>
            </a:endParaRPr>
          </a:p>
          <a:p>
            <a:endParaRPr lang="en-IN" dirty="0"/>
          </a:p>
        </p:txBody>
      </p:sp>
      <p:sp>
        <p:nvSpPr>
          <p:cNvPr id="6" name="TextBox 5"/>
          <p:cNvSpPr txBox="1"/>
          <p:nvPr/>
        </p:nvSpPr>
        <p:spPr>
          <a:xfrm>
            <a:off x="4495800" y="6400800"/>
            <a:ext cx="4191000" cy="369332"/>
          </a:xfrm>
          <a:prstGeom prst="rect">
            <a:avLst/>
          </a:prstGeom>
          <a:noFill/>
        </p:spPr>
        <p:txBody>
          <a:bodyPr wrap="square" rtlCol="0">
            <a:spAutoFit/>
          </a:bodyPr>
          <a:lstStyle/>
          <a:p>
            <a:pPr algn="ctr"/>
            <a:r>
              <a:rPr lang="en-US" b="1" dirty="0" smtClean="0"/>
              <a:t>The inaugural session</a:t>
            </a:r>
            <a:endParaRPr lang="en-IN"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1022</Words>
  <Application>Microsoft Office PowerPoint</Application>
  <PresentationFormat>On-screen Show (4:3)</PresentationFormat>
  <Paragraphs>169</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Windows User</cp:lastModifiedBy>
  <cp:revision>30</cp:revision>
  <dcterms:created xsi:type="dcterms:W3CDTF">2006-08-16T00:00:00Z</dcterms:created>
  <dcterms:modified xsi:type="dcterms:W3CDTF">2020-04-26T16:28:38Z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922935</vt:lpwstr>
  </property>
  <property fmtid="{D5CDD505-2E9C-101B-9397-08002B2CF9AE}" name="NXPowerLiteSettings" pid="3">
    <vt:lpwstr>C7000400038000</vt:lpwstr>
  </property>
  <property fmtid="{D5CDD505-2E9C-101B-9397-08002B2CF9AE}" name="NXPowerLiteVersion" pid="4">
    <vt:lpwstr>S9.0.1</vt:lpwstr>
  </property>
</Properties>
</file>